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436" r:id="rId2"/>
    <p:sldId id="442" r:id="rId3"/>
    <p:sldId id="444" r:id="rId4"/>
    <p:sldId id="443" r:id="rId5"/>
  </p:sldIdLst>
  <p:sldSz cx="9144000" cy="6858000" type="screen4x3"/>
  <p:notesSz cx="9945688" cy="6858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5D7F175-D2C9-B6D1-0A04-0580BDA5202C}" name="송지연 융합선택 Cell" initials="지송" userId="S::songjy@visang.com::fbf36e43-f5ed-4c6c-8cb4-3d00758da96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DFFF"/>
    <a:srgbClr val="FF7B4B"/>
    <a:srgbClr val="8C5743"/>
    <a:srgbClr val="66CCFF"/>
    <a:srgbClr val="F5422F"/>
    <a:srgbClr val="D65914"/>
    <a:srgbClr val="777777"/>
    <a:srgbClr val="883502"/>
    <a:srgbClr val="7E0000"/>
    <a:srgbClr val="D109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5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68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33588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8E6CCC-F433-4825-AE83-CD41CE0CA138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429000" y="857250"/>
            <a:ext cx="3087688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4569" y="3300412"/>
            <a:ext cx="795655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33588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65A3FC-0A9D-4227-B056-48C9850E83A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5574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3429000" y="857250"/>
            <a:ext cx="3087688" cy="2314575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F61EA0F-A667-4B49-8422-0062BC55E249}" type="slidenum">
              <a:rPr lang="en-US" altLang="ko-KR" noProof="1" smtClean="0"/>
              <a:t>1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576729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2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92856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3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7508754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4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405105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34217" y="533400"/>
            <a:ext cx="5248275" cy="57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56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7375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6931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3000" y="1214438"/>
            <a:ext cx="7772400" cy="2387600"/>
          </a:xfrm>
        </p:spPr>
        <p:txBody>
          <a:bodyPr anchor="b">
            <a:normAutofit/>
          </a:bodyPr>
          <a:lstStyle>
            <a:lvl1pPr algn="l">
              <a:defRPr sz="9600" b="1" baseline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r>
              <a:rPr lang="en-US" dirty="0"/>
              <a:t>Unit 1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8711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bg>
      <p:bgPr>
        <a:pattFill prst="pct80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14400"/>
            <a:ext cx="7886700" cy="5262563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 algn="just">
              <a:lnSpc>
                <a:spcPts val="3300"/>
              </a:lnSpc>
              <a:buNone/>
              <a:defRPr sz="2200">
                <a:latin typeface="+mn-ea"/>
                <a:ea typeface="+mn-ea"/>
              </a:defRPr>
            </a:lvl1pPr>
          </a:lstStyle>
          <a:p>
            <a:pPr lvl="0"/>
            <a:r>
              <a:rPr lang="ko-KR" altLang="en-US" dirty="0"/>
              <a:t>마스터 텍스트 스타일을 편집합니다</a:t>
            </a:r>
            <a:endParaRPr lang="en-US" altLang="ko-KR" dirty="0"/>
          </a:p>
          <a:p>
            <a:pPr lvl="0"/>
            <a:r>
              <a:rPr lang="ko-KR" altLang="en-US" dirty="0"/>
              <a:t>마스터 텍스트 스타일을 편집합니다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 userDrawn="1"/>
        </p:nvSpPr>
        <p:spPr>
          <a:xfrm>
            <a:off x="0" y="4276"/>
            <a:ext cx="9144000" cy="52529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 sz="2000" b="1" dirty="0">
              <a:solidFill>
                <a:srgbClr val="002060"/>
              </a:solidFill>
            </a:endParaRPr>
          </a:p>
        </p:txBody>
      </p:sp>
      <p:sp>
        <p:nvSpPr>
          <p:cNvPr id="8" name="직사각형 7"/>
          <p:cNvSpPr/>
          <p:nvPr userDrawn="1"/>
        </p:nvSpPr>
        <p:spPr>
          <a:xfrm>
            <a:off x="0" y="4273"/>
            <a:ext cx="9144000" cy="52529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737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2170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8681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3586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346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1596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5919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8832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1" r:id="rId2"/>
    <p:sldLayoutId id="2147483662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1"/>
          <p:cNvSpPr txBox="1">
            <a:spLocks/>
          </p:cNvSpPr>
          <p:nvPr/>
        </p:nvSpPr>
        <p:spPr>
          <a:xfrm>
            <a:off x="0" y="0"/>
            <a:ext cx="9144000" cy="4562475"/>
          </a:xfrm>
          <a:prstGeom prst="rect">
            <a:avLst/>
          </a:prstGeom>
          <a:solidFill>
            <a:srgbClr val="FF7B4B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ko-KR" altLang="en-US" sz="15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4294967295"/>
          </p:nvPr>
        </p:nvSpPr>
        <p:spPr>
          <a:xfrm>
            <a:off x="3721613" y="3342639"/>
            <a:ext cx="4683125" cy="792481"/>
          </a:xfrm>
        </p:spPr>
        <p:txBody>
          <a:bodyPr rtlCol="0">
            <a:noAutofit/>
          </a:bodyPr>
          <a:lstStyle/>
          <a:p>
            <a:pPr marL="0" indent="0" algn="ctr" rtl="0">
              <a:buNone/>
            </a:pPr>
            <a:r>
              <a:rPr lang="en-US" altLang="ko-KR" sz="4800" b="1" spc="38" noProof="1">
                <a:ln w="11430"/>
                <a:solidFill>
                  <a:schemeClr val="tx1">
                    <a:lumMod val="75000"/>
                    <a:lumOff val="25000"/>
                  </a:schemeClr>
                </a:solidFill>
              </a:rPr>
              <a:t>Unit 11</a:t>
            </a:r>
            <a:endParaRPr lang="ko-KR" altLang="en-US" sz="4800" b="1" spc="38" noProof="1">
              <a:ln w="11430"/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부제목 4"/>
          <p:cNvSpPr txBox="1">
            <a:spLocks/>
          </p:cNvSpPr>
          <p:nvPr/>
        </p:nvSpPr>
        <p:spPr>
          <a:xfrm>
            <a:off x="3420726" y="757893"/>
            <a:ext cx="4984012" cy="2339102"/>
          </a:xfrm>
          <a:prstGeom prst="rect">
            <a:avLst/>
          </a:prstGeom>
        </p:spPr>
        <p:txBody>
          <a:bodyPr vert="horz" wrap="square" lIns="68580" tIns="34290" rIns="68580" bIns="34290" rtlCol="0">
            <a:spAutoFit/>
          </a:bodyPr>
          <a:lstStyle>
            <a:lvl1pPr marL="0" indent="0" algn="l" defTabSz="914400" rtl="0" eaLnBrk="1" latinLnBrk="1" hangingPunct="1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None/>
              <a:defRPr sz="2800" kern="1200">
                <a:solidFill>
                  <a:srgbClr val="D24726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ko-KR" altLang="en-US" sz="4950" b="1" spc="38" dirty="0">
                <a:ln w="11430"/>
                <a:solidFill>
                  <a:schemeClr val="bg1">
                    <a:lumMod val="9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수업용 </a:t>
            </a:r>
            <a:endParaRPr lang="en-US" altLang="ko-KR" sz="4950" b="1" spc="38" dirty="0">
              <a:ln w="11430"/>
              <a:solidFill>
                <a:schemeClr val="bg1">
                  <a:lumMod val="9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>
              <a:lnSpc>
                <a:spcPct val="100000"/>
              </a:lnSpc>
            </a:pP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Grammar</a:t>
            </a:r>
            <a:r>
              <a:rPr lang="en-US" altLang="ko-KR" sz="48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+</a:t>
            </a: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pPr algn="ctr">
              <a:lnSpc>
                <a:spcPct val="100000"/>
              </a:lnSpc>
            </a:pPr>
            <a:r>
              <a:rPr lang="ko-KR" altLang="en-US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추가 </a:t>
            </a: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Drill </a:t>
            </a:r>
            <a:r>
              <a:rPr lang="ko-KR" altLang="en-US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문제</a:t>
            </a:r>
          </a:p>
        </p:txBody>
      </p:sp>
      <p:sp>
        <p:nvSpPr>
          <p:cNvPr id="5" name="텍스트 개체 틀 2">
            <a:extLst>
              <a:ext uri="{FF2B5EF4-FFF2-40B4-BE49-F238E27FC236}">
                <a16:creationId xmlns:a16="http://schemas.microsoft.com/office/drawing/2014/main" id="{0FD94925-1D70-2CEC-2D43-A8D9D03FDD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8963" y="5099893"/>
            <a:ext cx="4295775" cy="75223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01 </a:t>
            </a:r>
            <a:r>
              <a:rPr lang="ko-KR" altLang="en-US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간접의문문</a:t>
            </a:r>
            <a:endParaRPr lang="en-US" altLang="ko-KR" sz="2000" dirty="0"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02 </a:t>
            </a:r>
            <a:r>
              <a:rPr lang="ko-KR" altLang="en-US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의문사가 주어인 간접의문문</a:t>
            </a:r>
            <a:endParaRPr lang="en-US" altLang="ko-KR" sz="2000" dirty="0"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endParaRPr lang="en-US" altLang="ko-KR" sz="48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8" name="그림 4">
            <a:extLst>
              <a:ext uri="{FF2B5EF4-FFF2-40B4-BE49-F238E27FC236}">
                <a16:creationId xmlns:a16="http://schemas.microsoft.com/office/drawing/2014/main" id="{A41C8A81-4429-B448-01AF-C32DA1B21D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6964" y="5099894"/>
            <a:ext cx="750798" cy="752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C877DD18-E11E-4764-A54A-4F8A0BF75FB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1175" y="1927444"/>
            <a:ext cx="2495789" cy="3384699"/>
          </a:xfrm>
          <a:prstGeom prst="rect">
            <a:avLst/>
          </a:prstGeom>
          <a:solidFill>
            <a:srgbClr val="8C5743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  <p:extLst>
      <p:ext uri="{BB962C8B-B14F-4D97-AF65-F5344CB8AC3E}">
        <p14:creationId xmlns:p14="http://schemas.microsoft.com/office/powerpoint/2010/main" val="1600937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rgbClr val="FF7B4B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11  </a:t>
            </a:r>
            <a:r>
              <a:rPr lang="en-US" altLang="ko-KR" sz="1800" dirty="0"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Grammar  </a:t>
            </a:r>
            <a:r>
              <a:rPr lang="en-US" altLang="ko-KR" sz="1100"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p.78 </a:t>
            </a:r>
            <a:endParaRPr lang="ko-KR" altLang="en-US" sz="1100" noProof="1">
              <a:highlight>
                <a:srgbClr val="FFFF00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2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3" name="AutoShape 3">
            <a:extLst>
              <a:ext uri="{FF2B5EF4-FFF2-40B4-BE49-F238E27FC236}">
                <a16:creationId xmlns:a16="http://schemas.microsoft.com/office/drawing/2014/main" id="{E54BBE61-0E24-E9D6-A9DF-5B5AF3A664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575" y="1036672"/>
            <a:ext cx="8165298" cy="2500348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</p:spPr>
        <p:txBody>
          <a:bodyPr wrap="none"/>
          <a:lstStyle/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dirty="0"/>
              <a:t> 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01 </a:t>
            </a:r>
            <a:r>
              <a:rPr lang="ko-KR" altLang="en-US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간접의문문</a:t>
            </a:r>
            <a:endParaRPr lang="en-US" altLang="ko-KR" sz="26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en-US" altLang="ko-KR" sz="2000" b="1">
                <a:solidFill>
                  <a:schemeClr val="tx2"/>
                </a:solidFill>
                <a:latin typeface="+mn-ea"/>
              </a:rPr>
              <a:t>      I know </a:t>
            </a:r>
            <a:r>
              <a:rPr lang="en-US" altLang="ko-KR" sz="2000" b="1">
                <a:solidFill>
                  <a:srgbClr val="0070C0"/>
                </a:solidFill>
                <a:latin typeface="+mn-ea"/>
              </a:rPr>
              <a:t>who she is</a:t>
            </a:r>
            <a:r>
              <a:rPr lang="en-US" altLang="ko-KR" sz="2000" b="1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2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sz="2000" b="1">
                <a:solidFill>
                  <a:schemeClr val="tx2"/>
                </a:solidFill>
                <a:latin typeface="+mn-ea"/>
              </a:rPr>
              <a:t>      </a:t>
            </a:r>
            <a:r>
              <a:rPr lang="ko-KR" altLang="en-US" sz="1500" b="1">
                <a:solidFill>
                  <a:schemeClr val="tx2"/>
                </a:solidFill>
                <a:latin typeface="+mn-ea"/>
              </a:rPr>
              <a:t>나는 </a:t>
            </a:r>
            <a:r>
              <a:rPr lang="ko-KR" altLang="en-US" sz="1500" b="1" u="sng">
                <a:solidFill>
                  <a:schemeClr val="tx2"/>
                </a:solidFill>
                <a:latin typeface="+mn-ea"/>
              </a:rPr>
              <a:t>그녀가 누구인지</a:t>
            </a:r>
            <a:r>
              <a:rPr lang="ko-KR" altLang="en-US" sz="1500" b="1">
                <a:solidFill>
                  <a:schemeClr val="tx2"/>
                </a:solidFill>
                <a:latin typeface="+mn-ea"/>
              </a:rPr>
              <a:t> 안다</a:t>
            </a:r>
            <a:r>
              <a:rPr lang="en-US" altLang="ko-KR" sz="1500" b="1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15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 dirty="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 </a:t>
            </a:r>
            <a:r>
              <a:rPr lang="en-US" altLang="ko-KR" sz="130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!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 의문문이 다른 문장의 일부로 쓰이는 것을 ‘간접의문문’이라고 한다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1300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 dirty="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 </a:t>
            </a:r>
            <a:r>
              <a:rPr lang="en-US" altLang="ko-KR" sz="130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!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간접의문문은 「의문사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+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주어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+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동사」로 쓴다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514350" indent="-514350"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buFontTx/>
              <a:buAutoNum type="arabicParenBoth"/>
              <a:defRPr/>
            </a:pP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ko-KR" sz="2600" b="1" dirty="0">
                <a:solidFill>
                  <a:schemeClr val="tx2"/>
                </a:solidFill>
                <a:latin typeface="맑은 고딕" pitchFamily="50" charset="-127"/>
                <a:ea typeface="맑은 고딕" pitchFamily="50" charset="-127"/>
              </a:rPr>
              <a:t> </a:t>
            </a:r>
          </a:p>
        </p:txBody>
      </p:sp>
      <p:sp>
        <p:nvSpPr>
          <p:cNvPr id="9" name="AutoShape 3">
            <a:extLst>
              <a:ext uri="{FF2B5EF4-FFF2-40B4-BE49-F238E27FC236}">
                <a16:creationId xmlns:a16="http://schemas.microsoft.com/office/drawing/2014/main" id="{DB3B9DB5-1DDB-CAA3-3173-B11C8EE5E2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575" y="3948300"/>
            <a:ext cx="8165298" cy="2123316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</p:spPr>
        <p:txBody>
          <a:bodyPr wrap="none"/>
          <a:lstStyle/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dirty="0"/>
              <a:t> 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02 </a:t>
            </a:r>
            <a:r>
              <a:rPr lang="ko-KR" altLang="en-US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의문사가 주어인 간접의문문</a:t>
            </a:r>
            <a:endParaRPr lang="en-US" altLang="ko-KR" sz="26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en-US" altLang="ko-KR" sz="2000" b="1">
                <a:solidFill>
                  <a:schemeClr val="tx2"/>
                </a:solidFill>
                <a:latin typeface="+mn-ea"/>
              </a:rPr>
              <a:t>      I don’t know </a:t>
            </a:r>
            <a:r>
              <a:rPr lang="en-US" altLang="ko-KR" sz="2000" b="1">
                <a:solidFill>
                  <a:srgbClr val="0070C0"/>
                </a:solidFill>
                <a:latin typeface="+mn-ea"/>
              </a:rPr>
              <a:t>what happened</a:t>
            </a:r>
            <a:r>
              <a:rPr lang="en-US" altLang="ko-KR" sz="2000" b="1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2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sz="2000" b="1">
                <a:solidFill>
                  <a:schemeClr val="tx2"/>
                </a:solidFill>
                <a:latin typeface="+mn-ea"/>
              </a:rPr>
              <a:t>      </a:t>
            </a:r>
            <a:r>
              <a:rPr lang="ko-KR" altLang="en-US" sz="1500" b="1">
                <a:solidFill>
                  <a:schemeClr val="tx2"/>
                </a:solidFill>
                <a:latin typeface="+mn-ea"/>
              </a:rPr>
              <a:t>나는 </a:t>
            </a:r>
            <a:r>
              <a:rPr lang="ko-KR" altLang="en-US" sz="1500" b="1" u="sng">
                <a:solidFill>
                  <a:schemeClr val="tx2"/>
                </a:solidFill>
                <a:latin typeface="+mn-ea"/>
              </a:rPr>
              <a:t>무슨 일이 일어났는지</a:t>
            </a:r>
            <a:r>
              <a:rPr lang="ko-KR" altLang="en-US" sz="1500" b="1">
                <a:solidFill>
                  <a:schemeClr val="tx2"/>
                </a:solidFill>
                <a:latin typeface="+mn-ea"/>
              </a:rPr>
              <a:t> 모른다</a:t>
            </a:r>
            <a:r>
              <a:rPr lang="en-US" altLang="ko-KR" sz="1500" b="1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15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 !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 의문사가 간접의문문의 주어일 때는 「의문사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(=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주어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) +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동사」로 쓴다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2600" b="1">
              <a:solidFill>
                <a:schemeClr val="tx2"/>
              </a:solidFill>
              <a:latin typeface="맑은 고딕" pitchFamily="50" charset="-127"/>
            </a:endParaRP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endParaRPr lang="en-US" altLang="ko-KR" sz="130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endParaRPr lang="en-US" altLang="ko-KR" sz="2600" b="1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ko-KR" sz="2600" b="1">
                <a:solidFill>
                  <a:schemeClr val="tx2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071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9" grpId="0" animBg="1"/>
      <p:bldP spid="9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rgbClr val="FF7B4B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11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추가 </a:t>
            </a:r>
            <a:r>
              <a:rPr lang="en-US" altLang="ko-KR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Drill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문제</a:t>
            </a:r>
            <a:r>
              <a:rPr lang="ko-KR" altLang="en-US" sz="14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16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2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69C3A404-EDF0-49D9-89C4-955FD8D1524C}"/>
              </a:ext>
            </a:extLst>
          </p:cNvPr>
          <p:cNvSpPr/>
          <p:nvPr/>
        </p:nvSpPr>
        <p:spPr>
          <a:xfrm>
            <a:off x="755152" y="965468"/>
            <a:ext cx="8229360" cy="487203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>
              <a:lnSpc>
                <a:spcPct val="200000"/>
              </a:lnSpc>
            </a:pPr>
            <a:r>
              <a:rPr lang="en-US" altLang="ko-KR" sz="2400" b="0" i="0" u="none" strike="noStrike" baseline="0" dirty="0">
                <a:solidFill>
                  <a:srgbClr val="000000"/>
                </a:solidFill>
                <a:latin typeface="Eras Bold ITC" panose="020B0907030504020204" pitchFamily="34" charset="0"/>
                <a:ea typeface="+mj-ea"/>
                <a:cs typeface="Aharoni" panose="02010803020104030203" pitchFamily="2" charset="-79"/>
              </a:rPr>
              <a:t>A</a:t>
            </a:r>
            <a:r>
              <a:rPr lang="en-US" altLang="ko-KR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ko-KR" altLang="en-US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괄호 안에서 어법상 알맞은 것을 고르시오</a:t>
            </a:r>
            <a:r>
              <a:rPr lang="en-US" altLang="ko-KR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1</a:t>
            </a:r>
            <a:r>
              <a:rPr lang="en-US" altLang="ko-KR" sz="16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Can you tell me who ( are they / they are )?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2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I don’t know what ( she did / did she do ) yesterday.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3</a:t>
            </a:r>
            <a:r>
              <a:rPr lang="en-US" altLang="ko-KR" sz="2000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We wonder when ( the movie starts / does the movie start ).</a:t>
            </a:r>
          </a:p>
          <a:p>
            <a:pPr algn="l"/>
            <a:endParaRPr lang="en-US" altLang="ko-KR" sz="2000" b="0" i="0" u="none" strike="noStrike" baseline="0" dirty="0">
              <a:solidFill>
                <a:srgbClr val="000000"/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240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B  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문장에서 어법상 </a:t>
            </a:r>
            <a:r>
              <a:rPr lang="ko-KR" altLang="en-US" sz="1600" b="0" i="0" u="sng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틀린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부분을 바르게 고치시오</a:t>
            </a:r>
            <a:r>
              <a:rPr lang="en-US" altLang="ko-KR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  <a:endParaRPr lang="en-US" altLang="ko-KR" sz="1600" b="0" i="0" u="none" strike="noStrike" baseline="0" dirty="0">
              <a:solidFill>
                <a:srgbClr val="000000"/>
              </a:solidFill>
              <a:latin typeface="HY견고딕" panose="02030600000101010101" pitchFamily="18" charset="-127"/>
              <a:ea typeface="HY견고딕" panose="02030600000101010101" pitchFamily="18" charset="-127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4</a:t>
            </a:r>
            <a:r>
              <a:rPr lang="en-US" altLang="ko-KR" sz="16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He knows where is the station.</a:t>
            </a:r>
            <a:r>
              <a:rPr lang="en-US" altLang="ko-KR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 </a:t>
            </a:r>
            <a:r>
              <a:rPr kumimoji="0" lang="en-US" altLang="ko-K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haroni" panose="02010803020104030203" pitchFamily="2" charset="-79"/>
                <a:ea typeface="맑은 고딕" panose="020B0503020000020004" pitchFamily="50" charset="-127"/>
                <a:cs typeface="Aharoni" panose="02010803020104030203" pitchFamily="2" charset="-79"/>
              </a:rPr>
              <a:t>___________ → ___________</a:t>
            </a:r>
            <a:endParaRPr lang="en-US" altLang="ko-KR" sz="180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5</a:t>
            </a:r>
            <a:r>
              <a:rPr lang="en-US" altLang="ko-KR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She wonders who the game won.</a:t>
            </a:r>
            <a:r>
              <a:rPr lang="en-US" altLang="ko-KR" sz="2000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 </a:t>
            </a:r>
            <a:r>
              <a:rPr kumimoji="0" lang="en-US" altLang="ko-K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haroni" panose="02010803020104030203" pitchFamily="2" charset="-79"/>
                <a:ea typeface="맑은 고딕" panose="020B0503020000020004" pitchFamily="50" charset="-127"/>
                <a:cs typeface="Aharoni" panose="02010803020104030203" pitchFamily="2" charset="-79"/>
              </a:rPr>
              <a:t>___________ → ___________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764117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rgbClr val="FF7B4B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11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추가 </a:t>
            </a:r>
            <a:r>
              <a:rPr lang="en-US" altLang="ko-KR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Drill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문제</a:t>
            </a:r>
            <a:r>
              <a:rPr lang="ko-KR" altLang="en-US" sz="14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16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2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69C3A404-EDF0-49D9-89C4-955FD8D1524C}"/>
              </a:ext>
            </a:extLst>
          </p:cNvPr>
          <p:cNvSpPr/>
          <p:nvPr/>
        </p:nvSpPr>
        <p:spPr>
          <a:xfrm>
            <a:off x="755152" y="965468"/>
            <a:ext cx="8229360" cy="487203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>
              <a:lnSpc>
                <a:spcPct val="200000"/>
              </a:lnSpc>
            </a:pPr>
            <a:r>
              <a:rPr lang="en-US" altLang="ko-KR" sz="2400" b="0" i="0" u="none" strike="noStrike" baseline="0" dirty="0">
                <a:solidFill>
                  <a:srgbClr val="000000"/>
                </a:solidFill>
                <a:latin typeface="Eras Bold ITC" panose="020B0907030504020204" pitchFamily="34" charset="0"/>
                <a:ea typeface="+mj-ea"/>
                <a:cs typeface="Aharoni" panose="02010803020104030203" pitchFamily="2" charset="-79"/>
              </a:rPr>
              <a:t>A</a:t>
            </a:r>
            <a:r>
              <a:rPr lang="en-US" altLang="ko-KR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ko-KR" altLang="en-US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괄호 안에서 어법상 알맞은 것을 고르시오</a:t>
            </a:r>
            <a:r>
              <a:rPr lang="en-US" altLang="ko-KR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1</a:t>
            </a:r>
            <a:r>
              <a:rPr lang="en-US" altLang="ko-KR" sz="16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Can you tell me who ( are they / they are )?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2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I don’t know what ( she did / did she do ) yesterday.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3</a:t>
            </a:r>
            <a:r>
              <a:rPr lang="en-US" altLang="ko-KR" sz="2000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We wonder when ( the movie starts / does the movie start ).</a:t>
            </a:r>
          </a:p>
          <a:p>
            <a:pPr algn="l"/>
            <a:endParaRPr lang="en-US" altLang="ko-KR" sz="2000" b="0" i="0" u="none" strike="noStrike" baseline="0" dirty="0">
              <a:solidFill>
                <a:srgbClr val="000000"/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240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B  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문장에서 어법상 </a:t>
            </a:r>
            <a:r>
              <a:rPr lang="ko-KR" altLang="en-US" sz="1600" b="0" i="0" u="sng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틀린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부분을 바르게 고치시오</a:t>
            </a:r>
            <a:r>
              <a:rPr lang="en-US" altLang="ko-KR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  <a:endParaRPr lang="en-US" altLang="ko-KR" sz="1600" b="0" i="0" u="none" strike="noStrike" baseline="0" dirty="0">
              <a:solidFill>
                <a:srgbClr val="000000"/>
              </a:solidFill>
              <a:latin typeface="HY견고딕" panose="02030600000101010101" pitchFamily="18" charset="-127"/>
              <a:ea typeface="HY견고딕" panose="02030600000101010101" pitchFamily="18" charset="-127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4</a:t>
            </a:r>
            <a:r>
              <a:rPr lang="en-US" altLang="ko-KR" sz="16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He knows where is the station.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</a:t>
            </a:r>
            <a:r>
              <a:rPr lang="en-US" altLang="ko-KR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</a:t>
            </a:r>
            <a:r>
              <a:rPr kumimoji="0" lang="en-US" altLang="ko-K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haroni" panose="02010803020104030203" pitchFamily="2" charset="-79"/>
                <a:ea typeface="맑은 고딕" panose="020B0503020000020004" pitchFamily="50" charset="-127"/>
                <a:cs typeface="Aharoni" panose="02010803020104030203" pitchFamily="2" charset="-79"/>
              </a:rPr>
              <a:t>___________ → ___________</a:t>
            </a:r>
            <a:endParaRPr lang="en-US" altLang="ko-KR" sz="180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5</a:t>
            </a:r>
            <a:r>
              <a:rPr lang="en-US" altLang="ko-KR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She wonders who the game won. </a:t>
            </a:r>
            <a:r>
              <a:rPr lang="en-US" altLang="ko-KR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	</a:t>
            </a:r>
            <a:r>
              <a:rPr kumimoji="0" lang="en-US" altLang="ko-K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haroni" panose="02010803020104030203" pitchFamily="2" charset="-79"/>
                <a:ea typeface="맑은 고딕" panose="020B0503020000020004" pitchFamily="50" charset="-127"/>
                <a:cs typeface="Aharoni" panose="02010803020104030203" pitchFamily="2" charset="-79"/>
              </a:rPr>
              <a:t> ___________ → ___________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</p:txBody>
      </p:sp>
      <p:sp>
        <p:nvSpPr>
          <p:cNvPr id="13" name="사각형: 둥근 모서리 12">
            <a:extLst>
              <a:ext uri="{FF2B5EF4-FFF2-40B4-BE49-F238E27FC236}">
                <a16:creationId xmlns:a16="http://schemas.microsoft.com/office/drawing/2014/main" id="{DA9CC5CD-FB22-48F0-A3D7-826B674D91FE}"/>
              </a:ext>
            </a:extLst>
          </p:cNvPr>
          <p:cNvSpPr/>
          <p:nvPr/>
        </p:nvSpPr>
        <p:spPr>
          <a:xfrm>
            <a:off x="4983655" y="1975679"/>
            <a:ext cx="1072900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sp>
        <p:nvSpPr>
          <p:cNvPr id="14" name="사각형: 둥근 모서리 13">
            <a:extLst>
              <a:ext uri="{FF2B5EF4-FFF2-40B4-BE49-F238E27FC236}">
                <a16:creationId xmlns:a16="http://schemas.microsoft.com/office/drawing/2014/main" id="{290DA27C-0BBB-4AB5-ADDD-C9DA630F341E}"/>
              </a:ext>
            </a:extLst>
          </p:cNvPr>
          <p:cNvSpPr/>
          <p:nvPr/>
        </p:nvSpPr>
        <p:spPr>
          <a:xfrm>
            <a:off x="3514305" y="2590924"/>
            <a:ext cx="950119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F204183E-8B46-4587-9EE7-418C0C3EB9DE}"/>
              </a:ext>
            </a:extLst>
          </p:cNvPr>
          <p:cNvSpPr/>
          <p:nvPr/>
        </p:nvSpPr>
        <p:spPr>
          <a:xfrm>
            <a:off x="3445614" y="3208108"/>
            <a:ext cx="1989202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4BDAE790-987C-4FD1-90A3-0D4DC4C27579}"/>
              </a:ext>
            </a:extLst>
          </p:cNvPr>
          <p:cNvSpPr/>
          <p:nvPr/>
        </p:nvSpPr>
        <p:spPr>
          <a:xfrm>
            <a:off x="5348752" y="4812956"/>
            <a:ext cx="1643297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is the station</a:t>
            </a:r>
            <a:endParaRPr lang="ko-KR" altLang="en-US" dirty="0">
              <a:ln w="0"/>
              <a:solidFill>
                <a:schemeClr val="accent6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8BA07FC1-B787-4431-902A-02914FCA759F}"/>
              </a:ext>
            </a:extLst>
          </p:cNvPr>
          <p:cNvSpPr/>
          <p:nvPr/>
        </p:nvSpPr>
        <p:spPr>
          <a:xfrm>
            <a:off x="7150667" y="4812956"/>
            <a:ext cx="1692171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the station is</a:t>
            </a:r>
            <a:endParaRPr lang="ko-KR" altLang="en-US" dirty="0">
              <a:ln w="0"/>
              <a:solidFill>
                <a:schemeClr val="accent6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E3599F83-8B72-44B1-8580-8A95473DF0A4}"/>
              </a:ext>
            </a:extLst>
          </p:cNvPr>
          <p:cNvSpPr/>
          <p:nvPr/>
        </p:nvSpPr>
        <p:spPr>
          <a:xfrm>
            <a:off x="5346551" y="5379703"/>
            <a:ext cx="1731561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700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the game won</a:t>
            </a:r>
            <a:endParaRPr lang="ko-KR" altLang="en-US" sz="1700" dirty="0">
              <a:ln w="0"/>
              <a:solidFill>
                <a:schemeClr val="accent6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8313A704-EB82-4568-809D-E29D8021ADBD}"/>
              </a:ext>
            </a:extLst>
          </p:cNvPr>
          <p:cNvSpPr/>
          <p:nvPr/>
        </p:nvSpPr>
        <p:spPr>
          <a:xfrm>
            <a:off x="7155583" y="5379703"/>
            <a:ext cx="1692171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700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won the game</a:t>
            </a:r>
            <a:endParaRPr lang="ko-KR" altLang="en-US" sz="1700" dirty="0">
              <a:ln w="0"/>
              <a:solidFill>
                <a:schemeClr val="accent6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323932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1707</TotalTime>
  <Words>323</Words>
  <Application>Microsoft Office PowerPoint</Application>
  <PresentationFormat>화면 슬라이드 쇼(4:3)</PresentationFormat>
  <Paragraphs>54</Paragraphs>
  <Slides>4</Slides>
  <Notes>4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12" baseType="lpstr">
      <vt:lpstr>HY견고딕</vt:lpstr>
      <vt:lpstr>맑은 고딕</vt:lpstr>
      <vt:lpstr>Aharoni</vt:lpstr>
      <vt:lpstr>Arial</vt:lpstr>
      <vt:lpstr>Calibri</vt:lpstr>
      <vt:lpstr>Calibri Light</vt:lpstr>
      <vt:lpstr>Eras Bold ITC</vt:lpstr>
      <vt:lpstr>Office 테마</vt:lpstr>
      <vt:lpstr>PowerPoint 프레젠테이션</vt:lpstr>
      <vt:lpstr>      Unit 11  Grammar  p.78 </vt:lpstr>
      <vt:lpstr>      Unit 11 추가 Drill 문제 </vt:lpstr>
      <vt:lpstr>      Unit 11 추가 Drill 문제 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Registered User</dc:creator>
  <cp:lastModifiedBy>All</cp:lastModifiedBy>
  <cp:revision>640</cp:revision>
  <cp:lastPrinted>2024-10-31T05:43:32Z</cp:lastPrinted>
  <dcterms:created xsi:type="dcterms:W3CDTF">2018-12-11T01:44:20Z</dcterms:created>
  <dcterms:modified xsi:type="dcterms:W3CDTF">2024-10-31T07:37:16Z</dcterms:modified>
</cp:coreProperties>
</file>