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114" d="100"/>
          <a:sy n="114" d="100"/>
        </p:scale>
        <p:origin x="16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07</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19</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한국에도 열대 과일이 자란다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Mangoes and papayas are tropical fruits. They come from the hot countries of Southeast Asia. But now Korean farmers can grow them. How is this possible? Is Korea warm enough? Yes, it is. And here is the reason. The Earth is getting hotter. This </a:t>
            </a:r>
            <a:r>
              <a:rPr lang="en-US" altLang="ko-KR" sz="2000" b="1" dirty="0">
                <a:solidFill>
                  <a:srgbClr val="FF6600"/>
                </a:solidFill>
                <a:latin typeface="+mn-ea"/>
              </a:rPr>
              <a:t>makes the Korean climate hotter</a:t>
            </a:r>
            <a:r>
              <a:rPr lang="en-US" altLang="ko-KR" sz="2000" dirty="0">
                <a:latin typeface="+mn-ea"/>
              </a:rPr>
              <a:t>, too. Now, some tropical fruits can grow well in Korea.</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a:t>
            </a:r>
            <a:r>
              <a:rPr lang="en-US" altLang="ko-KR" sz="2000">
                <a:solidFill>
                  <a:schemeClr val="bg1"/>
                </a:solidFill>
                <a:latin typeface="HY견고딕" panose="02030600000101010101" pitchFamily="18" charset="-127"/>
                <a:ea typeface="HY견고딕" panose="02030600000101010101" pitchFamily="18" charset="-127"/>
              </a:rPr>
              <a:t>0</a:t>
            </a:r>
            <a:r>
              <a:rPr lang="ko-KR" altLang="en-US" sz="2000">
                <a:solidFill>
                  <a:schemeClr val="bg1"/>
                </a:solidFill>
                <a:latin typeface="HY견고딕" panose="02030600000101010101" pitchFamily="18" charset="-127"/>
                <a:ea typeface="HY견고딕" panose="02030600000101010101" pitchFamily="18" charset="-127"/>
              </a:rPr>
              <a:t> 내 기도가 할아버지에게 닿기를</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p.51</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John loved chocolate. But his mom worried about his teeth. Sometimes Grandpa gave him chocolate. John’s mom didn’t say anything to </a:t>
            </a:r>
            <a:r>
              <a:rPr lang="en-US" altLang="ko-KR" sz="2000" b="1" dirty="0">
                <a:solidFill>
                  <a:srgbClr val="FF6600"/>
                </a:solidFill>
                <a:latin typeface="+mn-ea"/>
              </a:rPr>
              <a:t>make Grandpa happy</a:t>
            </a:r>
            <a:r>
              <a:rPr lang="en-US" altLang="ko-KR" sz="2000" dirty="0">
                <a:latin typeface="+mn-ea"/>
              </a:rPr>
              <a:t>.</a:t>
            </a:r>
          </a:p>
          <a:p>
            <a:pPr algn="just">
              <a:lnSpc>
                <a:spcPct val="150000"/>
              </a:lnSpc>
            </a:pPr>
            <a:r>
              <a:rPr lang="en-US" altLang="ko-KR" sz="2000" dirty="0">
                <a:latin typeface="+mn-ea"/>
              </a:rPr>
              <a:t>  John’s birthday was coming soon. In his room, John prayed loudly, “God, please give me chocolate for my birthday!” </a:t>
            </a:r>
          </a:p>
          <a:p>
            <a:pPr algn="just">
              <a:lnSpc>
                <a:spcPct val="150000"/>
              </a:lnSpc>
            </a:pPr>
            <a:r>
              <a:rPr lang="en-US" altLang="ko-KR" sz="2000" dirty="0">
                <a:latin typeface="+mn-ea"/>
              </a:rPr>
              <a:t>  His mom asked, “Why are you shouting, John? God can hear well.” </a:t>
            </a:r>
          </a:p>
          <a:p>
            <a:pPr algn="just">
              <a:lnSpc>
                <a:spcPct val="150000"/>
              </a:lnSpc>
            </a:pPr>
            <a:r>
              <a:rPr lang="en-US" altLang="ko-KR" sz="2000" dirty="0">
                <a:latin typeface="+mn-ea"/>
              </a:rPr>
              <a:t>  John said, “I know, but Grandpa in the next room can’t hear very well.”</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21</a:t>
            </a:r>
            <a:r>
              <a:rPr lang="ko-KR" altLang="en-US" sz="2000">
                <a:solidFill>
                  <a:schemeClr val="bg1"/>
                </a:solidFill>
                <a:latin typeface="HY견고딕" panose="02030600000101010101" pitchFamily="18" charset="-127"/>
                <a:ea typeface="HY견고딕" panose="02030600000101010101" pitchFamily="18" charset="-127"/>
              </a:rPr>
              <a:t> 생태계의 순환</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649478"/>
          </a:xfrm>
          <a:prstGeom prst="rect">
            <a:avLst/>
          </a:prstGeom>
        </p:spPr>
        <p:txBody>
          <a:bodyPr wrap="square">
            <a:spAutoFit/>
          </a:bodyPr>
          <a:lstStyle/>
          <a:p>
            <a:pPr algn="just">
              <a:lnSpc>
                <a:spcPct val="150000"/>
              </a:lnSpc>
            </a:pPr>
            <a:r>
              <a:rPr lang="en-US" altLang="ko-KR" sz="2000" dirty="0">
                <a:latin typeface="+mn-ea"/>
              </a:rPr>
              <a:t>  A mouse is eating corn. Suddenly a hungry snake comes along. Yum! The snake loves eating mice and swallows him quickly. But the snake doesn’t realize that an eagle is watching him from the sky. The eagle likes eating snakes. She flies toward the snake and eats him. </a:t>
            </a:r>
          </a:p>
          <a:p>
            <a:pPr algn="just">
              <a:lnSpc>
                <a:spcPct val="150000"/>
              </a:lnSpc>
            </a:pPr>
            <a:r>
              <a:rPr lang="en-US" altLang="ko-KR" sz="2000" dirty="0">
                <a:latin typeface="+mn-ea"/>
              </a:rPr>
              <a:t>  The eagle poops on the ground. The poop </a:t>
            </a:r>
            <a:r>
              <a:rPr lang="en-US" altLang="ko-KR" sz="2000" b="1" dirty="0">
                <a:solidFill>
                  <a:srgbClr val="FF6600"/>
                </a:solidFill>
                <a:latin typeface="+mn-ea"/>
              </a:rPr>
              <a:t>keeps the ground good and healthy</a:t>
            </a:r>
            <a:r>
              <a:rPr lang="en-US" altLang="ko-KR" sz="2000" dirty="0">
                <a:latin typeface="+mn-ea"/>
              </a:rPr>
              <a:t>. New corn grows from the good soil. Now we are back to the start of the food chain with new corn. Soon, another mouse will come along, and then a snake, and then an eagle. </a:t>
            </a:r>
            <a:r>
              <a:rPr lang="en-US" altLang="ko-KR" sz="2000" u="sng" dirty="0">
                <a:latin typeface="+mn-ea"/>
              </a:rPr>
              <a:t>This cycle</a:t>
            </a:r>
            <a:r>
              <a:rPr lang="en-US" altLang="ko-KR" sz="2000" dirty="0">
                <a:latin typeface="+mn-ea"/>
              </a:rPr>
              <a:t> of life will go on forever.</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1585</TotalTime>
  <Words>352</Words>
  <Application>Microsoft Office PowerPoint</Application>
  <PresentationFormat>화면 슬라이드 쇼(4:3)</PresentationFormat>
  <Paragraphs>21</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19 한국에도 열대 과일이 자란다 / p.50 </vt:lpstr>
      <vt:lpstr>      20 내 기도가 할아버지에게 닿기를! / p.51</vt:lpstr>
      <vt:lpstr>      21 생태계의 순환 / p.52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610</cp:revision>
  <cp:lastPrinted>2024-10-27T11:22:45Z</cp:lastPrinted>
  <dcterms:created xsi:type="dcterms:W3CDTF">2018-12-11T01:44:20Z</dcterms:created>
  <dcterms:modified xsi:type="dcterms:W3CDTF">2024-11-11T13:36:44Z</dcterms:modified>
</cp:coreProperties>
</file>