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FF7848"/>
    <a:srgbClr val="FF7979"/>
    <a:srgbClr val="F87062"/>
    <a:srgbClr val="F5422F"/>
    <a:srgbClr val="FF8029"/>
    <a:srgbClr val="FF5757"/>
    <a:srgbClr val="D65914"/>
    <a:srgbClr val="777777"/>
    <a:srgbClr val="8835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45" autoAdjust="0"/>
    <p:restoredTop sz="94660"/>
  </p:normalViewPr>
  <p:slideViewPr>
    <p:cSldViewPr snapToGrid="0">
      <p:cViewPr varScale="1">
        <p:scale>
          <a:sx n="114" d="100"/>
          <a:sy n="114" d="100"/>
        </p:scale>
        <p:origin x="162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rgbClr val="FF7848"/>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2</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06</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81725"/>
            <a:ext cx="2495789" cy="33846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16</a:t>
            </a:r>
            <a:r>
              <a:rPr lang="en-US" altLang="ko-KR" sz="2000">
                <a:solidFill>
                  <a:schemeClr val="bg1"/>
                </a:solidFill>
                <a:latin typeface="HY견고딕" panose="02030600000101010101" pitchFamily="18" charset="-127"/>
                <a:ea typeface="HY견고딕" panose="02030600000101010101" pitchFamily="18" charset="-127"/>
              </a:rPr>
              <a:t> </a:t>
            </a:r>
            <a:r>
              <a:rPr lang="ko-KR" altLang="en-US" sz="2000">
                <a:solidFill>
                  <a:schemeClr val="bg1"/>
                </a:solidFill>
                <a:latin typeface="HY견고딕" panose="02030600000101010101" pitchFamily="18" charset="-127"/>
                <a:ea typeface="HY견고딕" panose="02030600000101010101" pitchFamily="18" charset="-127"/>
              </a:rPr>
              <a:t>축구 선수 등번호의 숨겨진 의미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p.44</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In sports, players wear numbers on their uniforms. Their teams </a:t>
            </a:r>
            <a:r>
              <a:rPr lang="en-US" altLang="ko-KR" sz="2000" b="1" dirty="0">
                <a:solidFill>
                  <a:srgbClr val="FF6600"/>
                </a:solidFill>
                <a:latin typeface="+mn-ea"/>
              </a:rPr>
              <a:t>give them numbers</a:t>
            </a:r>
            <a:r>
              <a:rPr lang="en-US" altLang="ko-KR" sz="2000" dirty="0">
                <a:latin typeface="+mn-ea"/>
              </a:rPr>
              <a:t>. The numbers show _________________. For example, goalkeepers wear number 1. Defenders wear numbers 2 to 6. What about forwards? They wear numbers 7 to 11. The number 10 is special. The best players such as Messi and Neymar wear that number.</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17</a:t>
            </a:r>
            <a:r>
              <a:rPr lang="ko-KR" altLang="en-US" sz="2000">
                <a:solidFill>
                  <a:schemeClr val="bg1"/>
                </a:solidFill>
                <a:latin typeface="HY견고딕" panose="02030600000101010101" pitchFamily="18" charset="-127"/>
                <a:ea typeface="HY견고딕" panose="02030600000101010101" pitchFamily="18" charset="-127"/>
              </a:rPr>
              <a:t> 저기</a:t>
            </a:r>
            <a:r>
              <a:rPr lang="en-US" altLang="ko-KR" sz="2000">
                <a:solidFill>
                  <a:schemeClr val="bg1"/>
                </a:solidFill>
                <a:latin typeface="HY견고딕" panose="02030600000101010101" pitchFamily="18" charset="-127"/>
                <a:ea typeface="HY견고딕" panose="02030600000101010101" pitchFamily="18" charset="-127"/>
              </a:rPr>
              <a:t>, </a:t>
            </a:r>
            <a:r>
              <a:rPr lang="ko-KR" altLang="en-US" sz="2000">
                <a:solidFill>
                  <a:schemeClr val="bg1"/>
                </a:solidFill>
                <a:latin typeface="HY견고딕" panose="02030600000101010101" pitchFamily="18" charset="-127"/>
                <a:ea typeface="HY견고딕" panose="02030600000101010101" pitchFamily="18" charset="-127"/>
              </a:rPr>
              <a:t>자리 좀 양보해 주세요</a:t>
            </a:r>
            <a:r>
              <a:rPr lang="en-US" altLang="ko-KR" sz="2000">
                <a:solidFill>
                  <a:schemeClr val="bg1"/>
                </a:solidFill>
                <a:latin typeface="HY견고딕" panose="02030600000101010101" pitchFamily="18" charset="-127"/>
                <a:ea typeface="HY견고딕" panose="02030600000101010101" pitchFamily="18" charset="-127"/>
              </a:rPr>
              <a:t>!</a:t>
            </a:r>
            <a:r>
              <a:rPr lang="ko-KR" altLang="en-US"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p.45</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020A807B-6BE1-449D-906A-66876CB512FA}"/>
              </a:ext>
            </a:extLst>
          </p:cNvPr>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A blind man and his dog got on a subway. The subway was crowded with passengers. The dog looked for a seat for the blind man. The dog went to a young man and looked at him, but he didn’t stand up. The dog moved to a little girl and looked at her. The girl saw the blind man and the dog and smiled warmly. She </a:t>
            </a:r>
            <a:r>
              <a:rPr lang="en-US" altLang="ko-KR" sz="2000" b="1" dirty="0">
                <a:solidFill>
                  <a:srgbClr val="FF6600"/>
                </a:solidFill>
                <a:latin typeface="+mn-ea"/>
              </a:rPr>
              <a:t>gave the man her seat</a:t>
            </a:r>
            <a:r>
              <a:rPr lang="en-US" altLang="ko-KR" sz="2000" dirty="0">
                <a:latin typeface="+mn-ea"/>
              </a:rPr>
              <a:t>.</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rgbClr val="FF7848"/>
          </a:solidFill>
        </p:spPr>
        <p:txBody>
          <a:bodyPr rtlCol="0">
            <a:noAutofit/>
          </a:bodyPr>
          <a:lstStyle/>
          <a:p>
            <a:r>
              <a:rPr lang="en-US" altLang="ko-KR" sz="1500" b="1" dirty="0">
                <a:solidFill>
                  <a:schemeClr val="bg1"/>
                </a:solidFill>
                <a:latin typeface="HY견고딕" panose="02030600000101010101" pitchFamily="18" charset="-127"/>
                <a:ea typeface="HY견고딕" panose="02030600000101010101" pitchFamily="18" charset="-127"/>
              </a:rPr>
              <a:t>  </a:t>
            </a:r>
            <a:br>
              <a:rPr lang="en-US" altLang="ko-KR" sz="1500" b="1" dirty="0">
                <a:solidFill>
                  <a:schemeClr val="bg1"/>
                </a:solidFill>
                <a:latin typeface="HY견고딕" panose="02030600000101010101" pitchFamily="18" charset="-127"/>
                <a:ea typeface="HY견고딕" panose="02030600000101010101" pitchFamily="18" charset="-127"/>
              </a:rPr>
            </a:br>
            <a:r>
              <a:rPr lang="en-US" altLang="ko-KR" sz="1500" b="1">
                <a:solidFill>
                  <a:schemeClr val="bg1"/>
                </a:solidFill>
                <a:latin typeface="HY견고딕" panose="02030600000101010101" pitchFamily="18" charset="-127"/>
                <a:ea typeface="HY견고딕" panose="02030600000101010101" pitchFamily="18" charset="-127"/>
              </a:rPr>
              <a:t>  </a:t>
            </a:r>
            <a:r>
              <a:rPr lang="en-US" altLang="ko-KR" sz="2000" b="1">
                <a:solidFill>
                  <a:schemeClr val="bg1"/>
                </a:solidFill>
                <a:latin typeface="HY견고딕" panose="02030600000101010101" pitchFamily="18" charset="-127"/>
                <a:ea typeface="HY견고딕" panose="02030600000101010101" pitchFamily="18" charset="-127"/>
              </a:rPr>
              <a:t> 18</a:t>
            </a:r>
            <a:r>
              <a:rPr lang="ko-KR" altLang="en-US" sz="2000">
                <a:solidFill>
                  <a:schemeClr val="bg1"/>
                </a:solidFill>
                <a:latin typeface="HY견고딕" panose="02030600000101010101" pitchFamily="18" charset="-127"/>
                <a:ea typeface="HY견고딕" panose="02030600000101010101" pitchFamily="18" charset="-127"/>
              </a:rPr>
              <a:t> 폭탄을 탐지하는 꿀벌들</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p.46</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2</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018AAD51-D0F6-4402-BB03-343CE6C0C026}"/>
              </a:ext>
            </a:extLst>
          </p:cNvPr>
          <p:cNvSpPr/>
          <p:nvPr/>
        </p:nvSpPr>
        <p:spPr>
          <a:xfrm>
            <a:off x="755152" y="1057934"/>
            <a:ext cx="7633696" cy="4187813"/>
          </a:xfrm>
          <a:prstGeom prst="rect">
            <a:avLst/>
          </a:prstGeom>
        </p:spPr>
        <p:txBody>
          <a:bodyPr wrap="square">
            <a:spAutoFit/>
          </a:bodyPr>
          <a:lstStyle/>
          <a:p>
            <a:pPr algn="just">
              <a:lnSpc>
                <a:spcPct val="150000"/>
              </a:lnSpc>
            </a:pPr>
            <a:r>
              <a:rPr lang="en-US" altLang="ko-KR" sz="2000" dirty="0">
                <a:latin typeface="+mn-ea"/>
              </a:rPr>
              <a:t>  Did you know bees can find bombs? It’s true! Bees are very good at smelling. They use their strong sense of smell to find bombs. How do people train the bees? They </a:t>
            </a:r>
            <a:r>
              <a:rPr lang="en-US" altLang="ko-KR" sz="2000" b="1" dirty="0">
                <a:solidFill>
                  <a:srgbClr val="FF6600"/>
                </a:solidFill>
                <a:latin typeface="+mn-ea"/>
              </a:rPr>
              <a:t>give the bees yummy food </a:t>
            </a:r>
            <a:r>
              <a:rPr lang="en-US" altLang="ko-KR" sz="2000" dirty="0">
                <a:latin typeface="+mn-ea"/>
              </a:rPr>
              <a:t>when the bees smell a bomb. After doing this exercise a few times, the bees learn they will get a treat ________</a:t>
            </a:r>
          </a:p>
          <a:p>
            <a:pPr algn="just">
              <a:lnSpc>
                <a:spcPct val="150000"/>
              </a:lnSpc>
            </a:pPr>
            <a:r>
              <a:rPr lang="en-US" altLang="ko-KR" sz="2000" dirty="0">
                <a:latin typeface="+mn-ea"/>
              </a:rPr>
              <a:t>___________________. When the bees smell a bomb, they stick out their tongues because they expect food. These special bees are called “sniffer bees.” Isn’t that cool? These little helpers can keep us safe!</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1586</TotalTime>
  <Words>319</Words>
  <Application>Microsoft Office PowerPoint</Application>
  <PresentationFormat>화면 슬라이드 쇼(4:3)</PresentationFormat>
  <Paragraphs>18</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16 축구 선수 등번호의 숨겨진 의미 / p.44 </vt:lpstr>
      <vt:lpstr>      17 저기, 자리 좀 양보해 주세요! / p.45</vt:lpstr>
      <vt:lpstr>      18 폭탄을 탐지하는 꿀벌들 / p.46</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607</cp:revision>
  <cp:lastPrinted>2024-10-27T11:23:40Z</cp:lastPrinted>
  <dcterms:created xsi:type="dcterms:W3CDTF">2018-12-11T01:44:20Z</dcterms:created>
  <dcterms:modified xsi:type="dcterms:W3CDTF">2024-11-11T13:36:12Z</dcterms:modified>
</cp:coreProperties>
</file>