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36" r:id="rId2"/>
    <p:sldId id="442" r:id="rId3"/>
    <p:sldId id="437" r:id="rId4"/>
    <p:sldId id="441" r:id="rId5"/>
  </p:sldIdLst>
  <p:sldSz cx="9144000" cy="6858000" type="screen4x3"/>
  <p:notesSz cx="9945688" cy="6858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AD47"/>
    <a:srgbClr val="9CD647"/>
    <a:srgbClr val="F5422F"/>
    <a:srgbClr val="D65914"/>
    <a:srgbClr val="777777"/>
    <a:srgbClr val="883502"/>
    <a:srgbClr val="7E0000"/>
    <a:srgbClr val="D109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458" autoAdjust="0"/>
    <p:restoredTop sz="94660"/>
  </p:normalViewPr>
  <p:slideViewPr>
    <p:cSldViewPr snapToGrid="0">
      <p:cViewPr varScale="1">
        <p:scale>
          <a:sx n="114" d="100"/>
          <a:sy n="114" d="100"/>
        </p:scale>
        <p:origin x="147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5633588" y="1"/>
            <a:ext cx="4309798" cy="344091"/>
          </a:xfrm>
          <a:prstGeom prst="rect">
            <a:avLst/>
          </a:prstGeom>
        </p:spPr>
        <p:txBody>
          <a:bodyPr vert="horz" lIns="91440" tIns="45720" rIns="91440" bIns="45720" rtlCol="0"/>
          <a:lstStyle>
            <a:lvl1pPr algn="r">
              <a:defRPr sz="1200"/>
            </a:lvl1pPr>
          </a:lstStyle>
          <a:p>
            <a:fld id="{488E6CCC-F433-4825-AE83-CD41CE0CA138}" type="datetimeFigureOut">
              <a:rPr lang="ko-KR" altLang="en-US" smtClean="0"/>
              <a:t>2024-11-11</a:t>
            </a:fld>
            <a:endParaRPr lang="ko-KR" altLang="en-US"/>
          </a:p>
        </p:txBody>
      </p:sp>
      <p:sp>
        <p:nvSpPr>
          <p:cNvPr id="4" name="슬라이드 이미지 개체 틀 3"/>
          <p:cNvSpPr>
            <a:spLocks noGrp="1" noRot="1" noChangeAspect="1"/>
          </p:cNvSpPr>
          <p:nvPr>
            <p:ph type="sldImg" idx="2"/>
          </p:nvPr>
        </p:nvSpPr>
        <p:spPr>
          <a:xfrm>
            <a:off x="3429000" y="857250"/>
            <a:ext cx="3087688" cy="231457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994569" y="3300412"/>
            <a:ext cx="7956550" cy="2700338"/>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6513910"/>
            <a:ext cx="4309798" cy="34409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5633588" y="6513910"/>
            <a:ext cx="4309798" cy="344090"/>
          </a:xfrm>
          <a:prstGeom prst="rect">
            <a:avLst/>
          </a:prstGeom>
        </p:spPr>
        <p:txBody>
          <a:bodyPr vert="horz" lIns="91440" tIns="45720" rIns="91440" bIns="45720" rtlCol="0" anchor="b"/>
          <a:lstStyle>
            <a:lvl1pPr algn="r">
              <a:defRPr sz="1200"/>
            </a:lvl1pPr>
          </a:lstStyle>
          <a:p>
            <a:fld id="{BE65A3FC-0A9D-4227-B056-48C9850E83A5}" type="slidenum">
              <a:rPr lang="ko-KR" altLang="en-US" smtClean="0"/>
              <a:t>‹#›</a:t>
            </a:fld>
            <a:endParaRPr lang="ko-KR" altLang="en-US"/>
          </a:p>
        </p:txBody>
      </p:sp>
    </p:spTree>
    <p:extLst>
      <p:ext uri="{BB962C8B-B14F-4D97-AF65-F5344CB8AC3E}">
        <p14:creationId xmlns:p14="http://schemas.microsoft.com/office/powerpoint/2010/main" val="265557447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3429000" y="857250"/>
            <a:ext cx="3087688" cy="2314575"/>
          </a:xfrm>
        </p:spPr>
      </p:sp>
      <p:sp>
        <p:nvSpPr>
          <p:cNvPr id="3" name="슬라이드 노트 개체 틀 2"/>
          <p:cNvSpPr>
            <a:spLocks noGrp="1"/>
          </p:cNvSpPr>
          <p:nvPr>
            <p:ph type="body" idx="1"/>
          </p:nvPr>
        </p:nvSpPr>
        <p:spPr/>
        <p:txBody>
          <a:bodyPr rtlCol="0"/>
          <a:lstStyle/>
          <a:p>
            <a:pPr rtl="0"/>
            <a:endParaRPr lang="ko-KR" altLang="en-US" noProof="1"/>
          </a:p>
        </p:txBody>
      </p:sp>
      <p:sp>
        <p:nvSpPr>
          <p:cNvPr id="4" name="슬라이드 번호 개체 틀 3"/>
          <p:cNvSpPr>
            <a:spLocks noGrp="1"/>
          </p:cNvSpPr>
          <p:nvPr>
            <p:ph type="sldNum" sz="quarter" idx="10"/>
          </p:nvPr>
        </p:nvSpPr>
        <p:spPr/>
        <p:txBody>
          <a:bodyPr rtlCol="0"/>
          <a:lstStyle/>
          <a:p>
            <a:pPr rtl="0"/>
            <a:fld id="{DF61EA0F-A667-4B49-8422-0062BC55E249}" type="slidenum">
              <a:rPr lang="en-US" altLang="ko-KR" noProof="1" smtClean="0"/>
              <a:t>1</a:t>
            </a:fld>
            <a:endParaRPr lang="ko-KR" altLang="en-US" noProof="1"/>
          </a:p>
        </p:txBody>
      </p:sp>
    </p:spTree>
    <p:extLst>
      <p:ext uri="{BB962C8B-B14F-4D97-AF65-F5344CB8AC3E}">
        <p14:creationId xmlns:p14="http://schemas.microsoft.com/office/powerpoint/2010/main" val="157672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2</a:t>
            </a:fld>
            <a:endParaRPr lang="ko-KR" altLang="en-US" noProof="1"/>
          </a:p>
        </p:txBody>
      </p:sp>
    </p:spTree>
    <p:extLst>
      <p:ext uri="{BB962C8B-B14F-4D97-AF65-F5344CB8AC3E}">
        <p14:creationId xmlns:p14="http://schemas.microsoft.com/office/powerpoint/2010/main" val="19285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3</a:t>
            </a:fld>
            <a:endParaRPr lang="ko-KR" altLang="en-US" noProof="1"/>
          </a:p>
        </p:txBody>
      </p:sp>
    </p:spTree>
    <p:extLst>
      <p:ext uri="{BB962C8B-B14F-4D97-AF65-F5344CB8AC3E}">
        <p14:creationId xmlns:p14="http://schemas.microsoft.com/office/powerpoint/2010/main" val="822045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4</a:t>
            </a:fld>
            <a:endParaRPr lang="ko-KR" altLang="en-US" noProof="1"/>
          </a:p>
        </p:txBody>
      </p:sp>
    </p:spTree>
    <p:extLst>
      <p:ext uri="{BB962C8B-B14F-4D97-AF65-F5344CB8AC3E}">
        <p14:creationId xmlns:p14="http://schemas.microsoft.com/office/powerpoint/2010/main" val="3875607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구역 머리글">
    <p:spTree>
      <p:nvGrpSpPr>
        <p:cNvPr id="1" name=""/>
        <p:cNvGrpSpPr/>
        <p:nvPr/>
      </p:nvGrpSpPr>
      <p:grpSpPr>
        <a:xfrm>
          <a:off x="0" y="0"/>
          <a:ext cx="0" cy="0"/>
          <a:chOff x="0" y="0"/>
          <a:chExt cx="0" cy="0"/>
        </a:xfrm>
      </p:grpSpPr>
      <p:pic>
        <p:nvPicPr>
          <p:cNvPr id="7" name="그림 6"/>
          <p:cNvPicPr>
            <a:picLocks noChangeAspect="1"/>
          </p:cNvPicPr>
          <p:nvPr userDrawn="1"/>
        </p:nvPicPr>
        <p:blipFill>
          <a:blip r:embed="rId2"/>
          <a:stretch>
            <a:fillRect/>
          </a:stretch>
        </p:blipFill>
        <p:spPr>
          <a:xfrm>
            <a:off x="634217" y="533400"/>
            <a:ext cx="5248275" cy="5791200"/>
          </a:xfrm>
          <a:prstGeom prst="rect">
            <a:avLst/>
          </a:prstGeom>
        </p:spPr>
      </p:pic>
    </p:spTree>
    <p:extLst>
      <p:ext uri="{BB962C8B-B14F-4D97-AF65-F5344CB8AC3E}">
        <p14:creationId xmlns:p14="http://schemas.microsoft.com/office/powerpoint/2010/main" val="390956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4073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8269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제목 슬라이드">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214438"/>
            <a:ext cx="7772400" cy="2387600"/>
          </a:xfrm>
        </p:spPr>
        <p:txBody>
          <a:bodyPr anchor="b">
            <a:normAutofit/>
          </a:bodyPr>
          <a:lstStyle>
            <a:lvl1pPr algn="l">
              <a:defRPr sz="9600" b="1" baseline="0">
                <a:solidFill>
                  <a:schemeClr val="tx1"/>
                </a:solidFill>
                <a:latin typeface="+mj-ea"/>
                <a:ea typeface="+mj-ea"/>
              </a:defRPr>
            </a:lvl1pPr>
          </a:lstStyle>
          <a:p>
            <a:r>
              <a:rPr lang="en-US" dirty="0"/>
              <a:t>Unit 1 </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12871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제목 및 내용">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14400"/>
            <a:ext cx="7886700" cy="5262563"/>
          </a:xfrm>
          <a:solidFill>
            <a:schemeClr val="bg1"/>
          </a:solidFill>
        </p:spPr>
        <p:txBody>
          <a:bodyPr>
            <a:normAutofit/>
          </a:bodyPr>
          <a:lstStyle>
            <a:lvl1pPr marL="0" indent="0" algn="just">
              <a:lnSpc>
                <a:spcPts val="3300"/>
              </a:lnSpc>
              <a:buNone/>
              <a:defRPr sz="2200">
                <a:latin typeface="+mn-ea"/>
                <a:ea typeface="+mn-ea"/>
              </a:defRPr>
            </a:lvl1pPr>
          </a:lstStyle>
          <a:p>
            <a:pPr lvl="0"/>
            <a:r>
              <a:rPr lang="ko-KR" altLang="en-US" dirty="0"/>
              <a:t>마스터 텍스트 스타일을 편집합니다</a:t>
            </a:r>
            <a:endParaRPr lang="en-US" altLang="ko-KR" dirty="0"/>
          </a:p>
          <a:p>
            <a:pPr lvl="0"/>
            <a:r>
              <a:rPr lang="ko-KR" altLang="en-US" dirty="0"/>
              <a:t>마스터 텍스트 스타일을 편집합니다 </a:t>
            </a:r>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
        <p:nvSpPr>
          <p:cNvPr id="7" name="직사각형 6"/>
          <p:cNvSpPr/>
          <p:nvPr userDrawn="1"/>
        </p:nvSpPr>
        <p:spPr>
          <a:xfrm>
            <a:off x="0" y="4276"/>
            <a:ext cx="9144000" cy="52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
        <p:nvSpPr>
          <p:cNvPr id="8" name="직사각형 7"/>
          <p:cNvSpPr/>
          <p:nvPr userDrawn="1"/>
        </p:nvSpPr>
        <p:spPr>
          <a:xfrm>
            <a:off x="0" y="4273"/>
            <a:ext cx="9144000" cy="52529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Tree>
    <p:extLst>
      <p:ext uri="{BB962C8B-B14F-4D97-AF65-F5344CB8AC3E}">
        <p14:creationId xmlns:p14="http://schemas.microsoft.com/office/powerpoint/2010/main" val="24767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409217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629842" y="2505075"/>
            <a:ext cx="3868340"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4629150" y="2505075"/>
            <a:ext cx="3887391"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198681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22358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4834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1159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07591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708832244"/>
      </p:ext>
    </p:extLst>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1"/>
          <p:cNvSpPr txBox="1">
            <a:spLocks/>
          </p:cNvSpPr>
          <p:nvPr/>
        </p:nvSpPr>
        <p:spPr>
          <a:xfrm>
            <a:off x="0" y="0"/>
            <a:ext cx="9144000" cy="4562475"/>
          </a:xfrm>
          <a:prstGeom prst="rect">
            <a:avLst/>
          </a:prstGeom>
          <a:solidFill>
            <a:schemeClr val="accent6"/>
          </a:solidFill>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endParaRPr lang="ko-KR" altLang="en-US" sz="1500" noProof="1">
              <a:solidFill>
                <a:schemeClr val="bg1"/>
              </a:solidFill>
              <a:latin typeface="HY견고딕" panose="02030600000101010101" pitchFamily="18" charset="-127"/>
              <a:ea typeface="HY견고딕" panose="02030600000101010101" pitchFamily="18" charset="-127"/>
            </a:endParaRPr>
          </a:p>
        </p:txBody>
      </p:sp>
      <p:sp>
        <p:nvSpPr>
          <p:cNvPr id="3" name="부제목 2"/>
          <p:cNvSpPr>
            <a:spLocks noGrp="1"/>
          </p:cNvSpPr>
          <p:nvPr>
            <p:ph type="subTitle" idx="4294967295"/>
          </p:nvPr>
        </p:nvSpPr>
        <p:spPr>
          <a:xfrm>
            <a:off x="3865452" y="4944481"/>
            <a:ext cx="4683125" cy="1359860"/>
          </a:xfrm>
        </p:spPr>
        <p:txBody>
          <a:bodyPr rtlCol="0">
            <a:noAutofit/>
          </a:bodyPr>
          <a:lstStyle/>
          <a:p>
            <a:pPr marL="0" indent="0" algn="ctr" rtl="0">
              <a:buNone/>
            </a:pPr>
            <a:r>
              <a:rPr lang="en-US" altLang="ko-KR" sz="3300" b="1" spc="38" noProof="1">
                <a:ln w="11430"/>
                <a:solidFill>
                  <a:schemeClr val="tx1">
                    <a:lumMod val="75000"/>
                    <a:lumOff val="25000"/>
                  </a:schemeClr>
                </a:solidFill>
                <a:effectLst>
                  <a:outerShdw blurRad="76200" dist="50800" dir="5400000" algn="tl" rotWithShape="0">
                    <a:srgbClr val="000000">
                      <a:alpha val="65000"/>
                    </a:srgbClr>
                  </a:outerShdw>
                </a:effectLst>
              </a:rPr>
              <a:t>Reader’s Bank Level 1</a:t>
            </a:r>
          </a:p>
          <a:p>
            <a:pPr marL="0" indent="0" algn="ctr" rtl="0">
              <a:buNone/>
            </a:pPr>
            <a:r>
              <a:rPr lang="en-US" altLang="ko-KR" sz="4800" b="1" spc="38" noProof="1">
                <a:ln w="11430"/>
                <a:solidFill>
                  <a:schemeClr val="tx1">
                    <a:lumMod val="75000"/>
                    <a:lumOff val="25000"/>
                  </a:schemeClr>
                </a:solidFill>
                <a:effectLst>
                  <a:outerShdw blurRad="76200" dist="50800" dir="5400000" algn="tl" rotWithShape="0">
                    <a:srgbClr val="000000">
                      <a:alpha val="65000"/>
                    </a:srgbClr>
                  </a:outerShdw>
                </a:effectLst>
              </a:rPr>
              <a:t>Unit 10</a:t>
            </a:r>
            <a:endParaRPr lang="ko-KR" altLang="en-US" sz="4800" b="1" spc="38" noProof="1">
              <a:ln w="11430"/>
              <a:solidFill>
                <a:schemeClr val="tx1">
                  <a:lumMod val="75000"/>
                  <a:lumOff val="25000"/>
                </a:schemeClr>
              </a:solidFill>
              <a:effectLst>
                <a:outerShdw blurRad="76200" dist="50800" dir="5400000" algn="tl" rotWithShape="0">
                  <a:srgbClr val="000000">
                    <a:alpha val="65000"/>
                  </a:srgbClr>
                </a:outerShdw>
              </a:effectLst>
            </a:endParaRPr>
          </a:p>
        </p:txBody>
      </p:sp>
      <p:sp>
        <p:nvSpPr>
          <p:cNvPr id="4" name="부제목 4"/>
          <p:cNvSpPr txBox="1">
            <a:spLocks/>
          </p:cNvSpPr>
          <p:nvPr/>
        </p:nvSpPr>
        <p:spPr>
          <a:xfrm>
            <a:off x="3436974" y="1936453"/>
            <a:ext cx="4984012" cy="1903342"/>
          </a:xfrm>
          <a:prstGeom prst="rect">
            <a:avLst/>
          </a:prstGeom>
        </p:spPr>
        <p:txBody>
          <a:bodyPr vert="horz" wrap="square" lIns="68580" tIns="34290" rIns="68580" bIns="34290" rtlCol="0">
            <a:spAutoFit/>
          </a:bodyPr>
          <a:lstStyle>
            <a:lvl1pPr marL="0" indent="0" algn="l" defTabSz="914400" rtl="0" eaLnBrk="1" latinLnBrk="1" hangingPunct="1">
              <a:lnSpc>
                <a:spcPct val="150000"/>
              </a:lnSpc>
              <a:spcBef>
                <a:spcPts val="600"/>
              </a:spcBef>
              <a:buFont typeface="Arial" panose="020B0604020202020204" pitchFamily="34" charset="0"/>
              <a:buNone/>
              <a:defRPr sz="2800" kern="1200">
                <a:solidFill>
                  <a:srgbClr val="D24726"/>
                </a:solidFill>
                <a:latin typeface="맑은 고딕" panose="020B0503020000020004" pitchFamily="50" charset="-127"/>
                <a:ea typeface="맑은 고딕" panose="020B0503020000020004" pitchFamily="50" charset="-127"/>
                <a:cs typeface="+mn-cs"/>
              </a:defRPr>
            </a:lvl1pPr>
            <a:lvl2pPr marL="457200" indent="0" algn="ctr" defTabSz="914400" rtl="0" eaLnBrk="1" latinLnBrk="1" hangingPunct="1">
              <a:lnSpc>
                <a:spcPct val="90000"/>
              </a:lnSpc>
              <a:spcBef>
                <a:spcPct val="30000"/>
              </a:spcBef>
              <a:buFont typeface="Arial" panose="020B0604020202020204" pitchFamily="34" charset="0"/>
              <a:buNone/>
              <a:defRPr sz="2000" kern="1200">
                <a:solidFill>
                  <a:schemeClr val="tx1"/>
                </a:solidFill>
                <a:latin typeface="맑은 고딕" panose="020B0503020000020004" pitchFamily="50" charset="-127"/>
                <a:ea typeface="+mn-ea"/>
                <a:cs typeface="+mn-cs"/>
              </a:defRPr>
            </a:lvl2pPr>
            <a:lvl3pPr marL="914400" indent="0" algn="ctr" defTabSz="914400" rtl="0" eaLnBrk="1" latinLnBrk="1" hangingPunct="1">
              <a:lnSpc>
                <a:spcPct val="90000"/>
              </a:lnSpc>
              <a:spcBef>
                <a:spcPct val="30000"/>
              </a:spcBef>
              <a:buFont typeface="Arial" panose="020B0604020202020204" pitchFamily="34" charset="0"/>
              <a:buNone/>
              <a:defRPr sz="1800" kern="1200">
                <a:solidFill>
                  <a:schemeClr val="tx1"/>
                </a:solidFill>
                <a:latin typeface="맑은 고딕" panose="020B0503020000020004" pitchFamily="50" charset="-127"/>
                <a:ea typeface="+mn-ea"/>
                <a:cs typeface="+mn-cs"/>
              </a:defRPr>
            </a:lvl3pPr>
            <a:lvl4pPr marL="1371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4pPr>
            <a:lvl5pPr marL="18288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5pPr>
            <a:lvl6pPr marL="22860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pP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수업용 </a:t>
            </a:r>
            <a:endParaRPr lang="en-US" altLang="ko-KR" sz="4950" b="1" spc="38" dirty="0">
              <a:ln w="11430"/>
              <a:solidFill>
                <a:schemeClr val="bg1">
                  <a:lumMod val="95000"/>
                </a:schemeClr>
              </a:solidFill>
              <a:effectLst>
                <a:outerShdw blurRad="76200" dist="50800" dir="5400000" algn="tl" rotWithShape="0">
                  <a:srgbClr val="000000">
                    <a:alpha val="65000"/>
                  </a:srgbClr>
                </a:outerShdw>
              </a:effectLst>
            </a:endParaRPr>
          </a:p>
          <a:p>
            <a:pPr algn="ct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본문 </a:t>
            </a:r>
            <a:r>
              <a:rPr lang="en-US" altLang="ko-KR" sz="4950" b="1" spc="38" dirty="0">
                <a:ln w="11430"/>
                <a:solidFill>
                  <a:schemeClr val="bg1">
                    <a:lumMod val="95000"/>
                  </a:schemeClr>
                </a:solidFill>
                <a:effectLst>
                  <a:outerShdw blurRad="76200" dist="50800" dir="5400000" algn="tl" rotWithShape="0">
                    <a:srgbClr val="000000">
                      <a:alpha val="65000"/>
                    </a:srgbClr>
                  </a:outerShdw>
                </a:effectLst>
              </a:rPr>
              <a:t>PPT </a:t>
            </a: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자료</a:t>
            </a:r>
          </a:p>
        </p:txBody>
      </p:sp>
      <p:pic>
        <p:nvPicPr>
          <p:cNvPr id="6" name="그림 5"/>
          <p:cNvPicPr>
            <a:picLocks noChangeAspect="1"/>
          </p:cNvPicPr>
          <p:nvPr/>
        </p:nvPicPr>
        <p:blipFill>
          <a:blip r:embed="rId3">
            <a:extLst>
              <a:ext uri="{28A0092B-C50C-407E-A947-70E740481C1C}">
                <a14:useLocalDpi xmlns:a14="http://schemas.microsoft.com/office/drawing/2010/main" val="0"/>
              </a:ext>
            </a:extLst>
          </a:blip>
          <a:srcRect/>
          <a:stretch/>
        </p:blipFill>
        <p:spPr>
          <a:xfrm>
            <a:off x="739262" y="2072141"/>
            <a:ext cx="2495789" cy="3403868"/>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600937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 28 </a:t>
            </a:r>
            <a:r>
              <a:rPr lang="ko-KR" altLang="en-US" sz="2000">
                <a:solidFill>
                  <a:schemeClr val="bg1"/>
                </a:solidFill>
                <a:latin typeface="HY견고딕" panose="02030600000101010101" pitchFamily="18" charset="-127"/>
                <a:ea typeface="HY견고딕" panose="02030600000101010101" pitchFamily="18" charset="-127"/>
              </a:rPr>
              <a:t>나는 재주가 많은 동물이에요</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p.68</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5" name="직사각형 4"/>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I have strong arms and legs, so I can climb trees very well. </a:t>
            </a:r>
            <a:r>
              <a:rPr lang="en-US" altLang="ko-KR" sz="2000" b="1" dirty="0">
                <a:solidFill>
                  <a:srgbClr val="70AD47"/>
                </a:solidFill>
                <a:latin typeface="+mn-ea"/>
              </a:rPr>
              <a:t>Jumping</a:t>
            </a:r>
            <a:r>
              <a:rPr lang="en-US" altLang="ko-KR" sz="2000" dirty="0">
                <a:latin typeface="+mn-ea"/>
              </a:rPr>
              <a:t> from tree to tree is easy for me. I also have a long tail. It helps me grab the tree branches. Fruits are my favorite snack. I eat bananas, mangoes, and papayas. I look like a human, but my body has soft fur all over. I love copying human actions. It’s not just my hobby. It’s my way of learning new things.</a:t>
            </a:r>
          </a:p>
        </p:txBody>
      </p:sp>
    </p:spTree>
    <p:extLst>
      <p:ext uri="{BB962C8B-B14F-4D97-AF65-F5344CB8AC3E}">
        <p14:creationId xmlns:p14="http://schemas.microsoft.com/office/powerpoint/2010/main" val="400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 29</a:t>
            </a:r>
            <a:r>
              <a:rPr lang="ko-KR" altLang="en-US" sz="2000">
                <a:solidFill>
                  <a:schemeClr val="bg1"/>
                </a:solidFill>
                <a:latin typeface="HY견고딕" panose="02030600000101010101" pitchFamily="18" charset="-127"/>
                <a:ea typeface="HY견고딕" panose="02030600000101010101" pitchFamily="18" charset="-127"/>
              </a:rPr>
              <a:t> 기억력을 높이는 방법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p.69</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p:txBody>
      </p:sp>
      <p:sp>
        <p:nvSpPr>
          <p:cNvPr id="8" name="직사각형 7">
            <a:extLst>
              <a:ext uri="{FF2B5EF4-FFF2-40B4-BE49-F238E27FC236}">
                <a16:creationId xmlns:a16="http://schemas.microsoft.com/office/drawing/2014/main" id="{6324B4C5-CC09-4355-BC0D-5A9C488700DA}"/>
              </a:ext>
            </a:extLst>
          </p:cNvPr>
          <p:cNvSpPr/>
          <p:nvPr/>
        </p:nvSpPr>
        <p:spPr>
          <a:xfrm>
            <a:off x="755152" y="1057934"/>
            <a:ext cx="7633696" cy="3264483"/>
          </a:xfrm>
          <a:prstGeom prst="rect">
            <a:avLst/>
          </a:prstGeom>
        </p:spPr>
        <p:txBody>
          <a:bodyPr wrap="square">
            <a:spAutoFit/>
          </a:bodyPr>
          <a:lstStyle/>
          <a:p>
            <a:pPr algn="just">
              <a:lnSpc>
                <a:spcPct val="150000"/>
              </a:lnSpc>
            </a:pPr>
            <a:r>
              <a:rPr lang="en-US" altLang="ko-KR" sz="2000" dirty="0">
                <a:latin typeface="+mn-ea"/>
              </a:rPr>
              <a:t>  </a:t>
            </a:r>
            <a:r>
              <a:rPr lang="en-US" altLang="ko-KR" sz="2000" b="1" dirty="0">
                <a:solidFill>
                  <a:srgbClr val="70AD47"/>
                </a:solidFill>
                <a:latin typeface="+mn-ea"/>
              </a:rPr>
              <a:t>Learning</a:t>
            </a:r>
            <a:r>
              <a:rPr lang="en-US" altLang="ko-KR" sz="2000" dirty="0">
                <a:latin typeface="+mn-ea"/>
              </a:rPr>
              <a:t> new things is very hard. Some scientists say we forget about 60% of them in one hour. After a day, we remember only about 30%. Do you want to remember more? Try this: Review right after learning. Review again 20 minutes later. Then, take a break. Review again the next day. This method  keeps your memory strong. Why? It moves the information into your long-term memory.</a:t>
            </a:r>
          </a:p>
        </p:txBody>
      </p:sp>
    </p:spTree>
    <p:extLst>
      <p:ext uri="{BB962C8B-B14F-4D97-AF65-F5344CB8AC3E}">
        <p14:creationId xmlns:p14="http://schemas.microsoft.com/office/powerpoint/2010/main" val="397919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 30</a:t>
            </a:r>
            <a:r>
              <a:rPr lang="ko-KR" altLang="en-US" sz="2000">
                <a:solidFill>
                  <a:schemeClr val="bg1"/>
                </a:solidFill>
                <a:latin typeface="HY견고딕" panose="02030600000101010101" pitchFamily="18" charset="-127"/>
                <a:ea typeface="HY견고딕" panose="02030600000101010101" pitchFamily="18" charset="-127"/>
              </a:rPr>
              <a:t> 긴 동영상은 지루해</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p.70</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8" name="직사각형 7">
            <a:extLst>
              <a:ext uri="{FF2B5EF4-FFF2-40B4-BE49-F238E27FC236}">
                <a16:creationId xmlns:a16="http://schemas.microsoft.com/office/drawing/2014/main" id="{FD4BDD14-828C-42E1-B24D-22A07EE579D8}"/>
              </a:ext>
            </a:extLst>
          </p:cNvPr>
          <p:cNvSpPr/>
          <p:nvPr/>
        </p:nvSpPr>
        <p:spPr>
          <a:xfrm>
            <a:off x="763398" y="1057934"/>
            <a:ext cx="7751428" cy="5111143"/>
          </a:xfrm>
          <a:prstGeom prst="rect">
            <a:avLst/>
          </a:prstGeom>
        </p:spPr>
        <p:txBody>
          <a:bodyPr wrap="square">
            <a:spAutoFit/>
          </a:bodyPr>
          <a:lstStyle/>
          <a:p>
            <a:pPr algn="just">
              <a:lnSpc>
                <a:spcPct val="150000"/>
              </a:lnSpc>
            </a:pPr>
            <a:r>
              <a:rPr lang="en-US" altLang="ko-KR" sz="2000" dirty="0">
                <a:latin typeface="+mn-ea"/>
              </a:rPr>
              <a:t>  </a:t>
            </a:r>
            <a:r>
              <a:rPr lang="en-US" altLang="ko-KR" sz="2000" b="1" dirty="0">
                <a:solidFill>
                  <a:srgbClr val="70AD47"/>
                </a:solidFill>
                <a:latin typeface="+mn-ea"/>
              </a:rPr>
              <a:t>Watching</a:t>
            </a:r>
            <a:r>
              <a:rPr lang="en-US" altLang="ko-KR" sz="2000" dirty="0">
                <a:latin typeface="+mn-ea"/>
              </a:rPr>
              <a:t> short videos on YouTube is very popular now. Why? Today, people are so </a:t>
            </a:r>
            <a:r>
              <a:rPr lang="en-US" altLang="ko-KR" sz="2000" b="1" dirty="0">
                <a:latin typeface="+mn-ea"/>
              </a:rPr>
              <a:t>(A)</a:t>
            </a:r>
            <a:r>
              <a:rPr lang="en-US" altLang="ko-KR" sz="2000" dirty="0">
                <a:latin typeface="+mn-ea"/>
              </a:rPr>
              <a:t>[ busy / free ]. They don’t have time to watch long videos. One of their favorite types is dance videos. In  these videos, kids dance to cool music. They pretend to sing and dance like stars. But they don’t actually sing. They just move their lips, but it looks </a:t>
            </a:r>
            <a:r>
              <a:rPr lang="en-US" altLang="ko-KR" sz="2000" b="1" dirty="0">
                <a:latin typeface="+mn-ea"/>
              </a:rPr>
              <a:t>(B)</a:t>
            </a:r>
            <a:r>
              <a:rPr lang="en-US" altLang="ko-KR" sz="2000" dirty="0">
                <a:latin typeface="+mn-ea"/>
              </a:rPr>
              <a:t>[ wrong / real ]. Another popular type of video is challenge videos. These are like games. There, kids do funny things, like eating strange food and racing. They try to finish before the time runs out. Who will win? </a:t>
            </a:r>
            <a:r>
              <a:rPr lang="en-US" altLang="ko-KR" sz="2000" b="1" dirty="0">
                <a:latin typeface="+mn-ea"/>
              </a:rPr>
              <a:t>(C)</a:t>
            </a:r>
            <a:r>
              <a:rPr lang="en-US" altLang="ko-KR" sz="2000" dirty="0">
                <a:latin typeface="+mn-ea"/>
              </a:rPr>
              <a:t>[ Making / Guessing ] the winner is fun. These videos are exciting and make us laugh.</a:t>
            </a:r>
          </a:p>
        </p:txBody>
      </p:sp>
    </p:spTree>
    <p:extLst>
      <p:ext uri="{BB962C8B-B14F-4D97-AF65-F5344CB8AC3E}">
        <p14:creationId xmlns:p14="http://schemas.microsoft.com/office/powerpoint/2010/main" val="2881107579"/>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1596</TotalTime>
  <Words>385</Words>
  <Application>Microsoft Office PowerPoint</Application>
  <PresentationFormat>화면 슬라이드 쇼(4:3)</PresentationFormat>
  <Paragraphs>17</Paragraphs>
  <Slides>4</Slides>
  <Notes>4</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HY견고딕</vt:lpstr>
      <vt:lpstr>맑은 고딕</vt:lpstr>
      <vt:lpstr>Arial</vt:lpstr>
      <vt:lpstr>Calibri</vt:lpstr>
      <vt:lpstr>Calibri Light</vt:lpstr>
      <vt:lpstr>Office 테마</vt:lpstr>
      <vt:lpstr>PowerPoint 프레젠테이션</vt:lpstr>
      <vt:lpstr>      28 나는 재주가 많은 동물이에요! / p.68 </vt:lpstr>
      <vt:lpstr>      29 기억력을 높이는 방법 / p.69</vt:lpstr>
      <vt:lpstr>      30 긴 동영상은 지루해 / p.70 </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All</cp:lastModifiedBy>
  <cp:revision>617</cp:revision>
  <cp:lastPrinted>2024-10-27T11:11:17Z</cp:lastPrinted>
  <dcterms:created xsi:type="dcterms:W3CDTF">2018-12-11T01:44:20Z</dcterms:created>
  <dcterms:modified xsi:type="dcterms:W3CDTF">2024-11-11T13:22:06Z</dcterms:modified>
</cp:coreProperties>
</file>