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436" r:id="rId2"/>
    <p:sldId id="442" r:id="rId3"/>
    <p:sldId id="444" r:id="rId4"/>
    <p:sldId id="443" r:id="rId5"/>
  </p:sldIdLst>
  <p:sldSz cx="9144000" cy="6858000" type="screen4x3"/>
  <p:notesSz cx="9945688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5D7F175-D2C9-B6D1-0A04-0580BDA5202C}" name="송지연 융합선택 Cell" initials="지송" userId="S::songjy@visang.com::fbf36e43-f5ed-4c6c-8cb4-3d00758da96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DFFF"/>
    <a:srgbClr val="66CCFF"/>
    <a:srgbClr val="F5422F"/>
    <a:srgbClr val="D65914"/>
    <a:srgbClr val="777777"/>
    <a:srgbClr val="883502"/>
    <a:srgbClr val="7E0000"/>
    <a:srgbClr val="D109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6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66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33588" y="1"/>
            <a:ext cx="4309798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8E6CCC-F433-4825-AE83-CD41CE0CA138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3429000" y="857250"/>
            <a:ext cx="30876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4569" y="3300412"/>
            <a:ext cx="795655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33588" y="6513910"/>
            <a:ext cx="4309798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5A3FC-0A9D-4227-B056-48C9850E83A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5574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3429000" y="857250"/>
            <a:ext cx="3087688" cy="2314575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en-US" altLang="ko-KR" noProof="1" smtClean="0"/>
              <a:t>1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57672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2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192856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3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39602478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noProof="1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61EA0F-A667-4B49-8422-0062BC55E249}" type="slidenum">
              <a:rPr lang="en-US" altLang="ko-KR" noProof="1" dirty="0" smtClean="0"/>
              <a:pPr/>
              <a:t>4</a:t>
            </a:fld>
            <a:endParaRPr lang="ko-KR" altLang="en-US" noProof="1"/>
          </a:p>
        </p:txBody>
      </p:sp>
    </p:spTree>
    <p:extLst>
      <p:ext uri="{BB962C8B-B14F-4D97-AF65-F5344CB8AC3E}">
        <p14:creationId xmlns:p14="http://schemas.microsoft.com/office/powerpoint/2010/main" val="4051050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4217" y="533400"/>
            <a:ext cx="524827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56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7375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26931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3000" y="1214438"/>
            <a:ext cx="7772400" cy="2387600"/>
          </a:xfrm>
        </p:spPr>
        <p:txBody>
          <a:bodyPr anchor="b">
            <a:normAutofit/>
          </a:bodyPr>
          <a:lstStyle>
            <a:lvl1pPr algn="l">
              <a:defRPr sz="9600" b="1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r>
              <a:rPr lang="en-US" dirty="0"/>
              <a:t>Unit 1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8711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bg>
      <p:bgPr>
        <a:pattFill prst="pct80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14400"/>
            <a:ext cx="7886700" cy="5262563"/>
          </a:xfrm>
          <a:solidFill>
            <a:schemeClr val="bg1"/>
          </a:solidFill>
        </p:spPr>
        <p:txBody>
          <a:bodyPr>
            <a:normAutofit/>
          </a:bodyPr>
          <a:lstStyle>
            <a:lvl1pPr marL="0" indent="0" algn="just">
              <a:lnSpc>
                <a:spcPts val="3300"/>
              </a:lnSpc>
              <a:buNone/>
              <a:defRPr sz="2200">
                <a:latin typeface="+mn-ea"/>
                <a:ea typeface="+mn-ea"/>
              </a:defRPr>
            </a:lvl1pPr>
          </a:lstStyle>
          <a:p>
            <a:pPr lvl="0"/>
            <a:r>
              <a:rPr lang="ko-KR" altLang="en-US" dirty="0"/>
              <a:t>마스터 텍스트 스타일을 편집합니다</a:t>
            </a:r>
            <a:endParaRPr lang="en-US" altLang="ko-KR" dirty="0"/>
          </a:p>
          <a:p>
            <a:pPr lvl="0"/>
            <a:r>
              <a:rPr lang="ko-KR" altLang="en-US" dirty="0"/>
              <a:t>마스터 텍스트 스타일을 편집합니다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 userDrawn="1"/>
        </p:nvSpPr>
        <p:spPr>
          <a:xfrm>
            <a:off x="0" y="4276"/>
            <a:ext cx="9144000" cy="5252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  <p:sp>
        <p:nvSpPr>
          <p:cNvPr id="8" name="직사각형 7"/>
          <p:cNvSpPr/>
          <p:nvPr userDrawn="1"/>
        </p:nvSpPr>
        <p:spPr>
          <a:xfrm>
            <a:off x="0" y="4273"/>
            <a:ext cx="9144000" cy="52529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ko-KR" altLang="en-US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737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2170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868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358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346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59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5919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92B42-109F-4FD6-823A-C83C8A612206}" type="datetimeFigureOut">
              <a:rPr lang="ko-KR" altLang="en-US" smtClean="0"/>
              <a:t>2024-10-31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5BDA0-FA16-4832-A19C-832DF8CD738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8832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1" r:id="rId2"/>
    <p:sldLayoutId id="2147483662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1"/>
          <p:cNvSpPr txBox="1">
            <a:spLocks/>
          </p:cNvSpPr>
          <p:nvPr/>
        </p:nvSpPr>
        <p:spPr>
          <a:xfrm>
            <a:off x="0" y="0"/>
            <a:ext cx="9144000" cy="4562475"/>
          </a:xfrm>
          <a:prstGeom prst="rect">
            <a:avLst/>
          </a:prstGeom>
          <a:solidFill>
            <a:schemeClr val="accent6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ko-KR" altLang="en-US" sz="15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4294967295"/>
          </p:nvPr>
        </p:nvSpPr>
        <p:spPr>
          <a:xfrm>
            <a:off x="3721613" y="3342639"/>
            <a:ext cx="4683125" cy="792481"/>
          </a:xfrm>
        </p:spPr>
        <p:txBody>
          <a:bodyPr rtlCol="0">
            <a:noAutofit/>
          </a:bodyPr>
          <a:lstStyle/>
          <a:p>
            <a:pPr marL="0" indent="0" algn="ctr" rtl="0">
              <a:buNone/>
            </a:pPr>
            <a:r>
              <a:rPr lang="en-US" altLang="ko-KR" sz="4800" b="1" spc="38" noProof="1">
                <a:ln w="11430"/>
                <a:solidFill>
                  <a:schemeClr val="tx1">
                    <a:lumMod val="75000"/>
                    <a:lumOff val="25000"/>
                  </a:schemeClr>
                </a:solidFill>
              </a:rPr>
              <a:t>Unit 04</a:t>
            </a:r>
            <a:endParaRPr lang="ko-KR" altLang="en-US" sz="4800" b="1" spc="38" noProof="1">
              <a:ln w="11430"/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부제목 4"/>
          <p:cNvSpPr txBox="1">
            <a:spLocks/>
          </p:cNvSpPr>
          <p:nvPr/>
        </p:nvSpPr>
        <p:spPr>
          <a:xfrm>
            <a:off x="3420726" y="757893"/>
            <a:ext cx="4984012" cy="2339102"/>
          </a:xfrm>
          <a:prstGeom prst="rect">
            <a:avLst/>
          </a:prstGeom>
        </p:spPr>
        <p:txBody>
          <a:bodyPr vert="horz" wrap="square" lIns="68580" tIns="34290" rIns="68580" bIns="34290" rtlCol="0">
            <a:spAutoFit/>
          </a:bodyPr>
          <a:lstStyle>
            <a:lvl1pPr marL="0" indent="0" algn="l" defTabSz="914400" rtl="0" eaLnBrk="1" latinLnBrk="1" hangingPunct="1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None/>
              <a:defRPr sz="2800" kern="1200">
                <a:solidFill>
                  <a:srgbClr val="D24726"/>
                </a:solidFill>
                <a:latin typeface="맑은 고딕" panose="020B0503020000020004" pitchFamily="50" charset="-127"/>
                <a:ea typeface="맑은 고딕" panose="020B0503020000020004" pitchFamily="50" charset="-127"/>
                <a:cs typeface="+mn-cs"/>
              </a:defRPr>
            </a:lvl1pPr>
            <a:lvl2pPr marL="457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ko-KR" altLang="en-US" sz="4950" b="1" spc="38" dirty="0">
                <a:ln w="11430"/>
                <a:solidFill>
                  <a:schemeClr val="bg1">
                    <a:lumMod val="9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수업용 </a:t>
            </a:r>
            <a:endParaRPr lang="en-US" altLang="ko-KR" sz="4950" b="1" spc="38" dirty="0">
              <a:ln w="11430"/>
              <a:solidFill>
                <a:schemeClr val="bg1">
                  <a:lumMod val="9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>
              <a:lnSpc>
                <a:spcPct val="100000"/>
              </a:lnSpc>
            </a:pP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Grammar</a:t>
            </a:r>
            <a:r>
              <a:rPr lang="en-US" altLang="ko-KR" sz="48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+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  <a:p>
            <a:pPr algn="ctr">
              <a:lnSpc>
                <a:spcPct val="100000"/>
              </a:lnSpc>
            </a:pP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추가 </a:t>
            </a:r>
            <a:r>
              <a:rPr lang="en-US" altLang="ko-KR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Drill </a:t>
            </a:r>
            <a:r>
              <a:rPr lang="ko-KR" altLang="en-US" sz="4000" b="1" spc="38" dirty="0">
                <a:ln w="11430"/>
                <a:solidFill>
                  <a:srgbClr val="ABDF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문제</a:t>
            </a: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9262" y="2072141"/>
            <a:ext cx="2495789" cy="34038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5" name="텍스트 개체 틀 2">
            <a:extLst>
              <a:ext uri="{FF2B5EF4-FFF2-40B4-BE49-F238E27FC236}">
                <a16:creationId xmlns:a16="http://schemas.microsoft.com/office/drawing/2014/main" id="{0FD94925-1D70-2CEC-2D43-A8D9D03FDD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8963" y="5099893"/>
            <a:ext cx="4295775" cy="75223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Franklin Gothic Medium" panose="020B0603020102020204" pitchFamily="34" charset="0"/>
                <a:ea typeface="HY견고딕" panose="02030600000101010101" pitchFamily="18" charset="-127"/>
              </a:defRPr>
            </a:lvl9pPr>
          </a:lstStyle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 sz="2000">
                <a:highlight>
                  <a:srgbClr val="ABDFFF"/>
                </a:highlight>
                <a:latin typeface="HY견고딕" panose="02030600000101010101" pitchFamily="18" charset="-127"/>
              </a:rPr>
              <a:t>날씨를 나타내는 </a:t>
            </a: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</a:rPr>
              <a:t>it</a:t>
            </a:r>
            <a:endParaRPr lang="en-US" altLang="ko-KR" sz="2000"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r>
              <a:rPr lang="en-US" altLang="ko-KR" sz="2000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There is/are ~</a:t>
            </a:r>
          </a:p>
          <a:p>
            <a:pPr>
              <a:lnSpc>
                <a:spcPct val="80000"/>
              </a:lnSpc>
              <a:spcBef>
                <a:spcPct val="50000"/>
              </a:spcBef>
              <a:buNone/>
              <a:defRPr/>
            </a:pPr>
            <a:endParaRPr lang="en-US" altLang="ko-KR" sz="48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pic>
        <p:nvPicPr>
          <p:cNvPr id="8" name="그림 4">
            <a:extLst>
              <a:ext uri="{FF2B5EF4-FFF2-40B4-BE49-F238E27FC236}">
                <a16:creationId xmlns:a16="http://schemas.microsoft.com/office/drawing/2014/main" id="{A41C8A81-4429-B448-01AF-C32DA1B21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6964" y="5099894"/>
            <a:ext cx="750798" cy="752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937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04 </a:t>
            </a:r>
            <a:r>
              <a:rPr kumimoji="0" lang="en-US" altLang="ko-KR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Grammar  </a:t>
            </a:r>
            <a:r>
              <a:rPr kumimoji="0" lang="en-US" altLang="ko-KR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HY견고딕" panose="02030600000101010101" pitchFamily="18" charset="-127"/>
                <a:ea typeface="HY견고딕" panose="02030600000101010101" pitchFamily="18" charset="-127"/>
                <a:cs typeface="+mj-cs"/>
              </a:rPr>
              <a:t>p. 36</a:t>
            </a:r>
            <a:endParaRPr lang="ko-KR" altLang="en-US" sz="1100" noProof="1">
              <a:highlight>
                <a:srgbClr val="FFFF00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E54BBE61-0E24-E9D6-A9DF-5B5AF3A664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1036672"/>
            <a:ext cx="8165298" cy="2500348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01 </a:t>
            </a:r>
            <a:r>
              <a:rPr lang="ko-KR" altLang="en-US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날씨를 나타내는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it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It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is sunny today.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오늘은 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(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날씨가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)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화창하다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날씨를 나타내는 문장의 주어로 비인칭 주어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it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을 쓸 수 있다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chemeClr val="tx2"/>
                </a:solidFill>
                <a:highlight>
                  <a:srgbClr val="ABDFFF"/>
                </a:highlight>
                <a:latin typeface="+mn-ea"/>
              </a:rPr>
              <a:t> ! 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 비인칭 주어 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it</a:t>
            </a:r>
            <a:r>
              <a:rPr lang="ko-KR" altLang="en-US" sz="1300">
                <a:solidFill>
                  <a:schemeClr val="tx2"/>
                </a:solidFill>
                <a:latin typeface="+mn-ea"/>
              </a:rPr>
              <a:t>은 ‘그것’이라고 해석하지 않는다</a:t>
            </a:r>
            <a:r>
              <a:rPr lang="en-US" altLang="ko-KR" sz="1300">
                <a:solidFill>
                  <a:schemeClr val="tx2"/>
                </a:solidFill>
                <a:latin typeface="+mn-ea"/>
              </a:rPr>
              <a:t>.</a:t>
            </a: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514350" indent="-514350"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buFontTx/>
              <a:buAutoNum type="arabicParenBoth"/>
              <a:defRPr/>
            </a:pP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 dirty="0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</a:p>
        </p:txBody>
      </p:sp>
      <p:sp>
        <p:nvSpPr>
          <p:cNvPr id="9" name="AutoShape 3">
            <a:extLst>
              <a:ext uri="{FF2B5EF4-FFF2-40B4-BE49-F238E27FC236}">
                <a16:creationId xmlns:a16="http://schemas.microsoft.com/office/drawing/2014/main" id="{DB3B9DB5-1DDB-CAA3-3173-B11C8EE5E2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6575" y="3948300"/>
            <a:ext cx="8165298" cy="2502000"/>
          </a:xfrm>
          <a:prstGeom prst="roundRect">
            <a:avLst>
              <a:gd name="adj" fmla="val 16667"/>
            </a:avLst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</p:spPr>
        <p:txBody>
          <a:bodyPr wrap="none"/>
          <a:lstStyle/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dirty="0"/>
              <a:t>  </a:t>
            </a:r>
            <a:r>
              <a:rPr lang="en-US" altLang="ko-KR">
                <a:highlight>
                  <a:srgbClr val="ABDFFF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02 There is/are ~</a:t>
            </a:r>
            <a:endParaRPr lang="en-US" altLang="ko-KR" sz="2600" b="1" dirty="0">
              <a:solidFill>
                <a:schemeClr val="tx2"/>
              </a:solidFill>
              <a:highlight>
                <a:srgbClr val="ABDFFF"/>
              </a:highlight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There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</a:t>
            </a:r>
            <a:r>
              <a:rPr lang="en-US" altLang="ko-KR" sz="2000" b="1">
                <a:solidFill>
                  <a:srgbClr val="0070C0"/>
                </a:solidFill>
                <a:latin typeface="+mn-ea"/>
              </a:rPr>
              <a:t>is</a:t>
            </a:r>
            <a:r>
              <a:rPr lang="en-US" altLang="ko-KR" sz="2000" b="1">
                <a:solidFill>
                  <a:schemeClr val="tx2"/>
                </a:solidFill>
                <a:latin typeface="+mn-ea"/>
              </a:rPr>
              <a:t> a book on the desk.</a:t>
            </a:r>
            <a:endParaRPr lang="en-US" altLang="ko-KR" sz="20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r>
              <a:rPr lang="ko-KR" altLang="en-US" sz="2000" b="1">
                <a:solidFill>
                  <a:schemeClr val="tx2"/>
                </a:solidFill>
                <a:latin typeface="+mn-ea"/>
              </a:rPr>
              <a:t>      </a:t>
            </a:r>
            <a:r>
              <a:rPr lang="ko-KR" altLang="en-US" sz="1500" b="1">
                <a:solidFill>
                  <a:schemeClr val="tx2"/>
                </a:solidFill>
                <a:latin typeface="+mn-ea"/>
              </a:rPr>
              <a:t>책상 위에 한 권의 책이 </a:t>
            </a:r>
            <a:r>
              <a:rPr lang="ko-KR" altLang="en-US" sz="1500" b="1" u="sng">
                <a:solidFill>
                  <a:schemeClr val="tx2"/>
                </a:solidFill>
                <a:latin typeface="+mn-ea"/>
              </a:rPr>
              <a:t>있다</a:t>
            </a:r>
            <a:r>
              <a:rPr lang="en-US" altLang="ko-KR" sz="1500" b="1">
                <a:solidFill>
                  <a:schemeClr val="tx2"/>
                </a:solidFill>
                <a:latin typeface="+mn-ea"/>
              </a:rPr>
              <a:t>.</a:t>
            </a:r>
            <a:endParaRPr lang="en-US" altLang="ko-KR" sz="1500" b="1" dirty="0">
              <a:solidFill>
                <a:schemeClr val="tx2"/>
              </a:solidFill>
              <a:latin typeface="+mn-ea"/>
            </a:endParaRPr>
          </a:p>
          <a:p>
            <a:pPr>
              <a:lnSpc>
                <a:spcPct val="80000"/>
              </a:lnSpc>
              <a:spcBef>
                <a:spcPct val="50000"/>
              </a:spcBef>
              <a:defRPr/>
            </a:pPr>
            <a:endParaRPr lang="en-US" altLang="ko-KR" sz="1000" b="1" dirty="0">
              <a:solidFill>
                <a:schemeClr val="tx2"/>
              </a:solidFill>
              <a:latin typeface="+mn-ea"/>
            </a:endParaRPr>
          </a:p>
          <a:p>
            <a:pPr lvl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rgbClr val="44546A"/>
                </a:solidFill>
                <a:highlight>
                  <a:srgbClr val="ABDFFF"/>
                </a:highlight>
                <a:latin typeface="맑은 고딕" panose="020B0503020000020004" pitchFamily="50" charset="-127"/>
              </a:rPr>
              <a:t> !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 「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There is/are +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명사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~.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」는 ‘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~(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들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)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이 있다’를 의미한다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.</a:t>
            </a:r>
          </a:p>
          <a:p>
            <a:pPr lvl="0">
              <a:lnSpc>
                <a:spcPct val="150000"/>
              </a:lnSpc>
              <a:spcBef>
                <a:spcPct val="50000"/>
              </a:spcBef>
              <a:defRPr/>
            </a:pPr>
            <a:r>
              <a:rPr lang="en-US" altLang="ko-KR" sz="1300">
                <a:solidFill>
                  <a:srgbClr val="44546A"/>
                </a:solidFill>
                <a:highlight>
                  <a:srgbClr val="ABDFFF"/>
                </a:highlight>
                <a:latin typeface="맑은 고딕" panose="020B0503020000020004" pitchFamily="50" charset="-127"/>
              </a:rPr>
              <a:t> !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 뒤에 단수 명사나 셀 수 없는 명사가 올 때는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is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를 쓰고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복수 명사가 올 때는 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are</a:t>
            </a:r>
            <a:r>
              <a:rPr lang="ko-KR" altLang="en-US" sz="1300">
                <a:solidFill>
                  <a:srgbClr val="44546A"/>
                </a:solidFill>
                <a:latin typeface="맑은 고딕" panose="020B0503020000020004" pitchFamily="50" charset="-127"/>
              </a:rPr>
              <a:t>를 쓴다</a:t>
            </a:r>
            <a:r>
              <a:rPr lang="en-US" altLang="ko-KR" sz="1300">
                <a:solidFill>
                  <a:srgbClr val="44546A"/>
                </a:solidFill>
                <a:latin typeface="맑은 고딕" panose="020B0503020000020004" pitchFamily="50" charset="-127"/>
              </a:rPr>
              <a:t>.</a:t>
            </a:r>
          </a:p>
          <a:p>
            <a:pPr>
              <a:lnSpc>
                <a:spcPct val="150000"/>
              </a:lnSpc>
              <a:spcBef>
                <a:spcPct val="50000"/>
              </a:spcBef>
              <a:defRPr/>
            </a:pPr>
            <a:endParaRPr lang="en-US" altLang="ko-KR" sz="2600" b="1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  <a:p>
            <a:pPr eaLnBrk="1" fontAlgn="auto" latinLnBrk="1" hangingPunct="1">
              <a:lnSpc>
                <a:spcPct val="80000"/>
              </a:lnSpc>
              <a:spcBef>
                <a:spcPct val="50000"/>
              </a:spcBef>
              <a:spcAft>
                <a:spcPts val="0"/>
              </a:spcAft>
              <a:defRPr/>
            </a:pPr>
            <a:r>
              <a:rPr lang="en-US" altLang="ko-KR" sz="2600" b="1">
                <a:solidFill>
                  <a:schemeClr val="tx2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endParaRPr lang="en-US" altLang="ko-KR" sz="2600" b="1" dirty="0">
              <a:solidFill>
                <a:schemeClr val="tx2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07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9" grpId="0" animBg="1"/>
      <p:bldP spid="9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04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( It / That ) was rainy yesterday.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There ( is / are ) a pencil on the desk.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There ( is / are ) many students in the playground.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This is very hot in the summer.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There are green tea in the cup.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4243784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7321"/>
          </a:xfrm>
          <a:solidFill>
            <a:schemeClr val="accent6"/>
          </a:solidFill>
        </p:spPr>
        <p:txBody>
          <a:bodyPr rtlCol="0">
            <a:noAutofit/>
          </a:bodyPr>
          <a:lstStyle/>
          <a:p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b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</a:br>
            <a:r>
              <a:rPr lang="en-US" altLang="ko-KR" sz="15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 </a:t>
            </a:r>
            <a:r>
              <a:rPr lang="en-US" altLang="ko-KR" sz="20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240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Unit 04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추가 </a:t>
            </a:r>
            <a:r>
              <a:rPr lang="en-US" altLang="ko-KR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Drill </a:t>
            </a:r>
            <a:r>
              <a:rPr lang="ko-KR" altLang="en-US" sz="18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문제</a:t>
            </a:r>
            <a:r>
              <a:rPr lang="ko-KR" altLang="en-US" sz="1400" dirty="0">
                <a:solidFill>
                  <a:schemeClr val="bg1"/>
                </a:solidFill>
                <a:highlight>
                  <a:srgbClr val="C0C0C0"/>
                </a:highlight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endParaRPr lang="ko-KR" altLang="en-US" sz="160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7" name="내용 개체 틀 2"/>
          <p:cNvSpPr txBox="1">
            <a:spLocks/>
          </p:cNvSpPr>
          <p:nvPr/>
        </p:nvSpPr>
        <p:spPr>
          <a:xfrm>
            <a:off x="7217765" y="409351"/>
            <a:ext cx="1766747" cy="23923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맑은 고딕" panose="020B0503020000020004" pitchFamily="50" charset="-127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Reader</a:t>
            </a:r>
            <a:r>
              <a:rPr lang="en-US" altLang="ko-KR" sz="1050" noProof="1">
                <a:solidFill>
                  <a:schemeClr val="bg1"/>
                </a:solidFill>
                <a:ea typeface="맑은 고딕" panose="020B0503020000020004" pitchFamily="50" charset="-127"/>
              </a:rPr>
              <a:t>’</a:t>
            </a:r>
            <a:r>
              <a:rPr lang="en-US" altLang="ko-KR" sz="1050" noProof="1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s Bank_Level 1</a:t>
            </a:r>
            <a:endParaRPr lang="ko-KR" altLang="en-US" sz="1050" noProof="1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endParaRPr lang="ko-KR" altLang="en-US" sz="2100" noProof="1">
              <a:ea typeface="맑은 고딕" panose="020B0503020000020004" pitchFamily="50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755152" y="965468"/>
            <a:ext cx="8229360" cy="487203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200000"/>
              </a:lnSpc>
            </a:pPr>
            <a:r>
              <a:rPr lang="en-US" altLang="ko-KR" sz="2400" b="0" i="0" u="none" strike="noStrike" baseline="0" dirty="0">
                <a:solidFill>
                  <a:srgbClr val="000000"/>
                </a:solidFill>
                <a:latin typeface="Eras Bold ITC" panose="020B0907030504020204" pitchFamily="34" charset="0"/>
                <a:ea typeface="+mj-ea"/>
                <a:cs typeface="Aharoni" panose="02010803020104030203" pitchFamily="2" charset="-79"/>
              </a:rPr>
              <a:t>A</a:t>
            </a:r>
            <a:r>
              <a:rPr lang="en-US" altLang="ko-KR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ko-KR" altLang="en-US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괄호 안에서 어법상 알맞은 것을 고르시오</a:t>
            </a:r>
            <a:r>
              <a:rPr lang="en-US" altLang="ko-KR" sz="1600" b="0" i="0" u="none" strike="noStrike" baseline="0" dirty="0">
                <a:solidFill>
                  <a:srgbClr val="000000"/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1</a:t>
            </a:r>
            <a:r>
              <a:rPr lang="en-US" altLang="ko-KR" sz="1600" b="1" i="0" u="none" strike="noStrike" baseline="0" dirty="0">
                <a:solidFill>
                  <a:schemeClr val="tx1">
                    <a:lumMod val="50000"/>
                    <a:lumOff val="50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( It / That ) was rainy yesterday.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2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There ( is / are ) a pencil on the desk.</a:t>
            </a:r>
            <a:endParaRPr lang="en-US" altLang="ko-KR" sz="2000" b="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3</a:t>
            </a:r>
            <a:r>
              <a:rPr lang="en-US" altLang="ko-KR" sz="2000" b="0" i="0" u="none" strike="noStrike" baseline="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There ( is / are ) many students in the playground.</a:t>
            </a:r>
          </a:p>
          <a:p>
            <a:pPr algn="l"/>
            <a:endParaRPr lang="en-US" altLang="ko-KR" sz="2000" b="0" i="0" u="none" strike="noStrike" baseline="0" dirty="0">
              <a:solidFill>
                <a:srgbClr val="000000"/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2400" dirty="0">
                <a:solidFill>
                  <a:srgbClr val="000000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B  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다음 문장에서 어법상 </a:t>
            </a:r>
            <a:r>
              <a:rPr lang="ko-KR" altLang="en-US" sz="1600" b="0" i="0" u="sng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틀린</a:t>
            </a:r>
            <a:r>
              <a:rPr lang="ko-KR" altLang="en-US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 부분을 바르게 고치시오</a:t>
            </a:r>
            <a:r>
              <a:rPr lang="en-US" altLang="ko-KR" sz="1600" b="0" i="0" u="none" strike="noStrike" baseline="0" dirty="0"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.</a:t>
            </a:r>
            <a:endParaRPr lang="en-US" altLang="ko-KR" sz="1600" b="0" i="0" u="none" strike="noStrike" baseline="0" dirty="0">
              <a:solidFill>
                <a:srgbClr val="000000"/>
              </a:solidFill>
              <a:latin typeface="HY견고딕" panose="02030600000101010101" pitchFamily="18" charset="-127"/>
              <a:ea typeface="HY견고딕" panose="02030600000101010101" pitchFamily="18" charset="-127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4</a:t>
            </a:r>
            <a:r>
              <a:rPr lang="en-US" altLang="ko-KR" sz="16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This is very hot in the summer.</a:t>
            </a:r>
            <a:r>
              <a:rPr lang="en-US" altLang="ko-KR" b="1" i="0" u="none" strike="noStrike" baseline="0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haroni" panose="02010803020104030203" pitchFamily="2" charset="-79"/>
                <a:ea typeface="맑은 고딕" panose="020B0503020000020004" pitchFamily="50" charset="-127"/>
                <a:cs typeface="Aharoni" panose="02010803020104030203" pitchFamily="2" charset="-79"/>
              </a:rPr>
              <a:t>________ → ________</a:t>
            </a:r>
            <a:endParaRPr lang="en-US" altLang="ko-KR" sz="1800" i="0" u="none" strike="noStrike" baseline="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  <a:p>
            <a:pPr algn="l">
              <a:lnSpc>
                <a:spcPct val="200000"/>
              </a:lnSpc>
            </a:pPr>
            <a:r>
              <a:rPr lang="en-US" altLang="ko-KR" sz="1600" b="1" i="0" u="none" strike="noStrike" baseline="0" dirty="0">
                <a:solidFill>
                  <a:schemeClr val="accent6">
                    <a:lumMod val="7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  <a:cs typeface="Aharoni" panose="02010803020104030203" pitchFamily="2" charset="-79"/>
              </a:rPr>
              <a:t>5</a:t>
            </a:r>
            <a:r>
              <a:rPr lang="en-US" altLang="ko-KR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  </a:t>
            </a:r>
            <a:r>
              <a:rPr lang="en-US" altLang="ko-KR" sz="2000" b="1" dirty="0">
                <a:solidFill>
                  <a:srgbClr val="333333"/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There are green tea in the cup.</a:t>
            </a:r>
            <a:r>
              <a:rPr lang="en-US" altLang="ko-KR" sz="2000" b="0" i="0" u="none" strike="noStrike" baseline="0" dirty="0">
                <a:solidFill>
                  <a:schemeClr val="tx1">
                    <a:lumMod val="75000"/>
                    <a:lumOff val="25000"/>
                  </a:schemeClr>
                </a:solidFill>
                <a:latin typeface="Aharoni" panose="02010803020104030203" pitchFamily="2" charset="-79"/>
                <a:ea typeface="+mj-ea"/>
                <a:cs typeface="Aharoni" panose="02010803020104030203" pitchFamily="2" charset="-79"/>
              </a:rPr>
              <a:t>	________ → ________</a:t>
            </a:r>
            <a:endParaRPr lang="en-US" altLang="ko-KR" sz="2000" dirty="0">
              <a:solidFill>
                <a:schemeClr val="tx1">
                  <a:lumMod val="75000"/>
                  <a:lumOff val="25000"/>
                </a:schemeClr>
              </a:solidFill>
              <a:latin typeface="Aharoni" panose="02010803020104030203" pitchFamily="2" charset="-79"/>
              <a:ea typeface="+mj-ea"/>
              <a:cs typeface="Aharoni" panose="02010803020104030203" pitchFamily="2" charset="-79"/>
            </a:endParaRPr>
          </a:p>
        </p:txBody>
      </p: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2404C53E-1BB5-45F7-B753-F8369FC4786B}"/>
              </a:ext>
            </a:extLst>
          </p:cNvPr>
          <p:cNvSpPr/>
          <p:nvPr/>
        </p:nvSpPr>
        <p:spPr>
          <a:xfrm>
            <a:off x="1202340" y="1978003"/>
            <a:ext cx="299889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6" name="사각형: 둥근 모서리 5">
            <a:extLst>
              <a:ext uri="{FF2B5EF4-FFF2-40B4-BE49-F238E27FC236}">
                <a16:creationId xmlns:a16="http://schemas.microsoft.com/office/drawing/2014/main" id="{DAB80D42-F6AB-4793-832E-18145DE6CF50}"/>
              </a:ext>
            </a:extLst>
          </p:cNvPr>
          <p:cNvSpPr/>
          <p:nvPr/>
        </p:nvSpPr>
        <p:spPr>
          <a:xfrm>
            <a:off x="2351173" y="3208108"/>
            <a:ext cx="501083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sp>
        <p:nvSpPr>
          <p:cNvPr id="8" name="사각형: 둥근 모서리 7">
            <a:extLst>
              <a:ext uri="{FF2B5EF4-FFF2-40B4-BE49-F238E27FC236}">
                <a16:creationId xmlns:a16="http://schemas.microsoft.com/office/drawing/2014/main" id="{BD6041CF-7FB3-4299-98C8-995B7AA52E5E}"/>
              </a:ext>
            </a:extLst>
          </p:cNvPr>
          <p:cNvSpPr/>
          <p:nvPr/>
        </p:nvSpPr>
        <p:spPr>
          <a:xfrm>
            <a:off x="1918291" y="2606369"/>
            <a:ext cx="337466" cy="268448"/>
          </a:xfrm>
          <a:prstGeom prst="round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n>
                <a:solidFill>
                  <a:schemeClr val="accent6"/>
                </a:solidFill>
              </a:ln>
              <a:noFill/>
            </a:endParaRPr>
          </a:p>
        </p:txBody>
      </p:sp>
      <p:grpSp>
        <p:nvGrpSpPr>
          <p:cNvPr id="19" name="그룹 18">
            <a:extLst>
              <a:ext uri="{FF2B5EF4-FFF2-40B4-BE49-F238E27FC236}">
                <a16:creationId xmlns:a16="http://schemas.microsoft.com/office/drawing/2014/main" id="{5B51A36C-4292-4FA1-A0FF-619292CCB60B}"/>
              </a:ext>
            </a:extLst>
          </p:cNvPr>
          <p:cNvGrpSpPr/>
          <p:nvPr/>
        </p:nvGrpSpPr>
        <p:grpSpPr>
          <a:xfrm>
            <a:off x="5403009" y="4800600"/>
            <a:ext cx="2503307" cy="825491"/>
            <a:chOff x="6305217" y="4800600"/>
            <a:chExt cx="2503307" cy="825491"/>
          </a:xfrm>
        </p:grpSpPr>
        <p:sp>
          <p:nvSpPr>
            <p:cNvPr id="20" name="직사각형 19">
              <a:extLst>
                <a:ext uri="{FF2B5EF4-FFF2-40B4-BE49-F238E27FC236}">
                  <a16:creationId xmlns:a16="http://schemas.microsoft.com/office/drawing/2014/main" id="{C53DEDF2-EAB6-4319-B602-65FE1E4438CF}"/>
                </a:ext>
              </a:extLst>
            </p:cNvPr>
            <p:cNvSpPr/>
            <p:nvPr/>
          </p:nvSpPr>
          <p:spPr>
            <a:xfrm>
              <a:off x="6305217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This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1" name="직사각형 20">
              <a:extLst>
                <a:ext uri="{FF2B5EF4-FFF2-40B4-BE49-F238E27FC236}">
                  <a16:creationId xmlns:a16="http://schemas.microsoft.com/office/drawing/2014/main" id="{021D2CE6-4505-4E94-AFD4-B61226B40570}"/>
                </a:ext>
              </a:extLst>
            </p:cNvPr>
            <p:cNvSpPr/>
            <p:nvPr/>
          </p:nvSpPr>
          <p:spPr>
            <a:xfrm>
              <a:off x="7728524" y="4800600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It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2" name="직사각형 21">
              <a:extLst>
                <a:ext uri="{FF2B5EF4-FFF2-40B4-BE49-F238E27FC236}">
                  <a16:creationId xmlns:a16="http://schemas.microsoft.com/office/drawing/2014/main" id="{1F8967A2-ABBC-4E77-A132-D27D26B93A52}"/>
                </a:ext>
              </a:extLst>
            </p:cNvPr>
            <p:cNvSpPr/>
            <p:nvPr/>
          </p:nvSpPr>
          <p:spPr>
            <a:xfrm>
              <a:off x="6305217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are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  <p:sp>
          <p:nvSpPr>
            <p:cNvPr id="23" name="직사각형 22">
              <a:extLst>
                <a:ext uri="{FF2B5EF4-FFF2-40B4-BE49-F238E27FC236}">
                  <a16:creationId xmlns:a16="http://schemas.microsoft.com/office/drawing/2014/main" id="{3BC4BA55-39ED-43D1-975A-5737CB8FC6BC}"/>
                </a:ext>
              </a:extLst>
            </p:cNvPr>
            <p:cNvSpPr/>
            <p:nvPr/>
          </p:nvSpPr>
          <p:spPr>
            <a:xfrm>
              <a:off x="7728524" y="5397491"/>
              <a:ext cx="1080000" cy="2286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>
                  <a:ln w="0"/>
                  <a:solidFill>
                    <a:schemeClr val="accent6"/>
                  </a:solidFill>
                  <a:latin typeface="Aharoni" panose="02010803020104030203" pitchFamily="2" charset="-79"/>
                  <a:cs typeface="Aharoni" panose="02010803020104030203" pitchFamily="2" charset="-79"/>
                </a:rPr>
                <a:t>is</a:t>
              </a:r>
              <a:endParaRPr lang="ko-KR" altLang="en-US" dirty="0">
                <a:ln w="0"/>
                <a:solidFill>
                  <a:schemeClr val="accent6"/>
                </a:solidFill>
                <a:latin typeface="Aharoni" panose="02010803020104030203" pitchFamily="2" charset="-79"/>
                <a:cs typeface="Aharoni" panose="02010803020104030203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2393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1726</TotalTime>
  <Words>342</Words>
  <Application>Microsoft Office PowerPoint</Application>
  <PresentationFormat>화면 슬라이드 쇼(4:3)</PresentationFormat>
  <Paragraphs>55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12" baseType="lpstr">
      <vt:lpstr>HY견고딕</vt:lpstr>
      <vt:lpstr>맑은 고딕</vt:lpstr>
      <vt:lpstr>Aharoni</vt:lpstr>
      <vt:lpstr>Arial</vt:lpstr>
      <vt:lpstr>Calibri</vt:lpstr>
      <vt:lpstr>Calibri Light</vt:lpstr>
      <vt:lpstr>Eras Bold ITC</vt:lpstr>
      <vt:lpstr>Office 테마</vt:lpstr>
      <vt:lpstr>PowerPoint 프레젠테이션</vt:lpstr>
      <vt:lpstr>      Unit 04 Grammar  p. 36</vt:lpstr>
      <vt:lpstr>      Unit 04 추가 Drill 문제 </vt:lpstr>
      <vt:lpstr>      Unit 04 추가 Drill 문제 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Registered User</dc:creator>
  <cp:lastModifiedBy>All</cp:lastModifiedBy>
  <cp:revision>639</cp:revision>
  <cp:lastPrinted>2024-10-31T03:05:14Z</cp:lastPrinted>
  <dcterms:created xsi:type="dcterms:W3CDTF">2018-12-11T01:44:20Z</dcterms:created>
  <dcterms:modified xsi:type="dcterms:W3CDTF">2024-10-31T07:42:09Z</dcterms:modified>
</cp:coreProperties>
</file>