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436" r:id="rId2"/>
    <p:sldId id="465" r:id="rId3"/>
    <p:sldId id="440" r:id="rId4"/>
    <p:sldId id="463" r:id="rId5"/>
    <p:sldId id="466" r:id="rId6"/>
    <p:sldId id="464" r:id="rId7"/>
    <p:sldId id="467" r:id="rId8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4378"/>
    <a:srgbClr val="F44A93"/>
    <a:srgbClr val="F5422F"/>
    <a:srgbClr val="D65914"/>
    <a:srgbClr val="777777"/>
    <a:srgbClr val="883502"/>
    <a:srgbClr val="7E0000"/>
    <a:srgbClr val="D109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876" autoAdjust="0"/>
    <p:restoredTop sz="94660"/>
  </p:normalViewPr>
  <p:slideViewPr>
    <p:cSldViewPr snapToGrid="0">
      <p:cViewPr varScale="1">
        <p:scale>
          <a:sx n="92" d="100"/>
          <a:sy n="92" d="100"/>
        </p:scale>
        <p:origin x="123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8E6CCC-F433-4825-AE83-CD41CE0CA138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65A3FC-0A9D-4227-B056-48C9850E83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557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F61EA0F-A667-4B49-8422-0062BC55E249}" type="slidenum">
              <a:rPr lang="en-US" altLang="ko-KR" noProof="1" smtClean="0"/>
              <a:t>1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5767293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2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33377951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3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0472633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4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127556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5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35045018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6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1347382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7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8728142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4217" y="533400"/>
            <a:ext cx="5248275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56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073758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269317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3000" y="1214438"/>
            <a:ext cx="7772400" cy="2387600"/>
          </a:xfrm>
        </p:spPr>
        <p:txBody>
          <a:bodyPr anchor="b">
            <a:normAutofit/>
          </a:bodyPr>
          <a:lstStyle>
            <a:lvl1pPr algn="l">
              <a:defRPr sz="96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en-US" dirty="0" smtClean="0"/>
              <a:t>Unit 1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287119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bg>
      <p:bgPr>
        <a:pattFill prst="pct80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14400"/>
            <a:ext cx="7886700" cy="5262563"/>
          </a:xfrm>
          <a:solidFill>
            <a:schemeClr val="bg1"/>
          </a:solidFill>
        </p:spPr>
        <p:txBody>
          <a:bodyPr>
            <a:normAutofit/>
          </a:bodyPr>
          <a:lstStyle>
            <a:lvl1pPr marL="0" indent="0" algn="just">
              <a:lnSpc>
                <a:spcPts val="3300"/>
              </a:lnSpc>
              <a:buNone/>
              <a:defRPr sz="2200">
                <a:latin typeface="+mn-ea"/>
                <a:ea typeface="+mn-ea"/>
              </a:defRPr>
            </a:lvl1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en-US" altLang="ko-KR" dirty="0" smtClean="0"/>
          </a:p>
          <a:p>
            <a:pPr lvl="0"/>
            <a:r>
              <a:rPr lang="ko-KR" altLang="en-US" dirty="0" smtClean="0"/>
              <a:t>마스터 텍스트 스타일을 편집합니다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4276"/>
            <a:ext cx="9144000" cy="5252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ko-KR" altLang="en-US" sz="2000" b="1" dirty="0">
              <a:solidFill>
                <a:srgbClr val="002060"/>
              </a:solidFill>
            </a:endParaRPr>
          </a:p>
        </p:txBody>
      </p:sp>
      <p:sp>
        <p:nvSpPr>
          <p:cNvPr id="8" name="직사각형 7"/>
          <p:cNvSpPr/>
          <p:nvPr userDrawn="1"/>
        </p:nvSpPr>
        <p:spPr>
          <a:xfrm>
            <a:off x="0" y="4273"/>
            <a:ext cx="9144000" cy="52529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ko-KR" altLang="en-US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7373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921706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986814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3586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48346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15967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59191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892B42-109F-4FD6-823A-C83C8A612206}" type="datetimeFigureOut">
              <a:rPr lang="ko-KR" altLang="en-US" smtClean="0"/>
              <a:t>2019-12-31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08832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1" r:id="rId2"/>
    <p:sldLayoutId id="2147483662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1"/>
          <p:cNvSpPr txBox="1">
            <a:spLocks/>
          </p:cNvSpPr>
          <p:nvPr/>
        </p:nvSpPr>
        <p:spPr>
          <a:xfrm>
            <a:off x="0" y="0"/>
            <a:ext cx="9144000" cy="4562475"/>
          </a:xfrm>
          <a:prstGeom prst="rect">
            <a:avLst/>
          </a:prstGeom>
          <a:solidFill>
            <a:srgbClr val="FB4378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ko-KR" altLang="en-US" sz="150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4294967295"/>
          </p:nvPr>
        </p:nvSpPr>
        <p:spPr>
          <a:xfrm>
            <a:off x="3865452" y="4944481"/>
            <a:ext cx="4683125" cy="1359860"/>
          </a:xfrm>
        </p:spPr>
        <p:txBody>
          <a:bodyPr rtlCol="0">
            <a:noAutofit/>
          </a:bodyPr>
          <a:lstStyle/>
          <a:p>
            <a:pPr marL="0" indent="0" algn="ctr" rtl="0">
              <a:buNone/>
            </a:pPr>
            <a:r>
              <a:rPr lang="en-US" altLang="ko-KR" sz="3300" b="1" spc="38" noProof="1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Reader’s </a:t>
            </a:r>
            <a:r>
              <a:rPr lang="en-US" altLang="ko-KR" sz="33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Bank </a:t>
            </a:r>
            <a:r>
              <a:rPr lang="en-US" altLang="ko-KR" sz="3300" b="1" spc="38" noProof="1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Level </a:t>
            </a:r>
            <a:r>
              <a:rPr lang="en-US" altLang="ko-KR" sz="33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8</a:t>
            </a:r>
            <a:endParaRPr lang="en-US" altLang="ko-KR" sz="3300" b="1" spc="38" noProof="1" smtClean="0">
              <a:ln w="11430"/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 algn="ctr" rtl="0">
              <a:buNone/>
            </a:pPr>
            <a:r>
              <a:rPr lang="en-US" altLang="ko-KR" sz="48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Unit 06</a:t>
            </a:r>
            <a:endParaRPr lang="ko-KR" altLang="en-US" sz="4800" b="1" spc="38" noProof="1">
              <a:ln w="11430"/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부제목 4"/>
          <p:cNvSpPr txBox="1">
            <a:spLocks/>
          </p:cNvSpPr>
          <p:nvPr/>
        </p:nvSpPr>
        <p:spPr>
          <a:xfrm>
            <a:off x="3436974" y="1936453"/>
            <a:ext cx="4984012" cy="2431435"/>
          </a:xfrm>
          <a:prstGeom prst="rect">
            <a:avLst/>
          </a:prstGeom>
        </p:spPr>
        <p:txBody>
          <a:bodyPr vert="horz" wrap="square" lIns="68580" tIns="34290" rIns="68580" bIns="34290" rtlCol="0">
            <a:spAutoFit/>
          </a:bodyPr>
          <a:lstStyle>
            <a:lvl1pPr marL="0" indent="0" algn="l" defTabSz="914400" rtl="0" eaLnBrk="1" latinLnBrk="1" hangingPunct="1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None/>
              <a:defRPr sz="2800" kern="120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1pPr>
            <a:lvl2pPr marL="4572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수업용 </a:t>
            </a:r>
            <a:endParaRPr lang="en-US" altLang="ko-KR" sz="4950" b="1" spc="38" dirty="0">
              <a:ln w="11430"/>
              <a:solidFill>
                <a:schemeClr val="bg1">
                  <a:lumMod val="9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본문 </a:t>
            </a:r>
            <a:r>
              <a:rPr lang="en-US" altLang="ko-KR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PPT </a:t>
            </a:r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자료</a:t>
            </a: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296" y="2281237"/>
            <a:ext cx="2641338" cy="341486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1600937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FB4378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16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신체 언어를 해석할 때 저지르는 실수들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_1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p. 56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8</a:t>
            </a:r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03830" y="1182145"/>
            <a:ext cx="7928522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A </a:t>
            </a:r>
            <a:r>
              <a:rPr lang="en-US" altLang="ko-KR" sz="2000" dirty="0">
                <a:latin typeface="+mn-ea"/>
              </a:rPr>
              <a:t>common mistake we make when interpreting body language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is </a:t>
            </a:r>
            <a:r>
              <a:rPr lang="en-US" altLang="ko-KR" sz="2000" dirty="0" smtClean="0">
                <a:latin typeface="+mn-ea"/>
              </a:rPr>
              <a:t>to </a:t>
            </a:r>
            <a:r>
              <a:rPr lang="en-US" altLang="ko-KR" sz="2000" u="sng" dirty="0" smtClean="0">
                <a:latin typeface="+mn-ea"/>
              </a:rPr>
              <a:t>                                </a:t>
            </a:r>
            <a:r>
              <a:rPr lang="en-US" altLang="ko-KR" sz="2000" dirty="0" smtClean="0">
                <a:latin typeface="+mn-ea"/>
              </a:rPr>
              <a:t>. </a:t>
            </a:r>
            <a:r>
              <a:rPr lang="en-US" altLang="ko-KR" sz="2000" dirty="0">
                <a:latin typeface="+mn-ea"/>
              </a:rPr>
              <a:t>It is because the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meaning of a particular gesture can vary depending on other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gestures that occur at the same time. For example, scratching the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head can mean confusion, uncertainty, forgetfulness or lying.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ⓐ In order to determine which of these meanings is the right one,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you have to refer to other gestures that are shown simultaneously</a:t>
            </a:r>
            <a:r>
              <a:rPr lang="en-US" altLang="ko-KR" sz="2000" dirty="0" smtClean="0">
                <a:latin typeface="+mn-ea"/>
              </a:rPr>
              <a:t>.</a:t>
            </a:r>
            <a:endParaRPr lang="en-US" altLang="ko-KR" sz="2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272478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FB4378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16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신체 언어를 해석할 때 저지르는 실수들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_2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p. 56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8</a:t>
            </a:r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29677" y="1057934"/>
            <a:ext cx="792852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Body </a:t>
            </a:r>
            <a:r>
              <a:rPr lang="en-US" altLang="ko-KR" sz="2000" dirty="0">
                <a:latin typeface="+mn-ea"/>
              </a:rPr>
              <a:t>language is somewhat like spoken or written language.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ⓑ </a:t>
            </a:r>
            <a:r>
              <a:rPr lang="en-US" altLang="ko-KR" sz="2000" dirty="0">
                <a:latin typeface="+mn-ea"/>
              </a:rPr>
              <a:t>Each gesture is like a single word which can vary in meaning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according to the surrounding words. ⓒ In order to understand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body language exactly, we should think about gestures in the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same way we think about the words in sentences. ⓓ We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communicate mainly through our body language. ⓔ Just as we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cannot fully understand the meaning of a word without a context,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we cannot understand a gesture without others connected to it.</a:t>
            </a:r>
            <a:endParaRPr lang="en-US" altLang="ko-KR" sz="2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025683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FB4378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17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경영의 신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sz="2000" b="1" dirty="0" err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마쓰시타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_1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p.58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8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626052" y="1036672"/>
            <a:ext cx="7891896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</a:t>
            </a:r>
            <a:r>
              <a:rPr lang="en-US" altLang="ko-KR" sz="2000" dirty="0" err="1">
                <a:latin typeface="+mn-ea"/>
              </a:rPr>
              <a:t>Konosuke</a:t>
            </a:r>
            <a:r>
              <a:rPr lang="en-US" altLang="ko-KR" sz="2000" dirty="0">
                <a:latin typeface="+mn-ea"/>
              </a:rPr>
              <a:t> Matsushita was the founder of the world famous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Panasonic Corporation. His success was even more impressive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because he worked his way up from the bottom. When he was a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boy, his father’s business went bankrupt, and he was forced to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quit school and work in a bicycle shop. He had a rough childhood,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but that didn’t stop him from pursuing his dream.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One </a:t>
            </a:r>
            <a:r>
              <a:rPr lang="en-US" altLang="ko-KR" sz="2000" dirty="0">
                <a:latin typeface="+mn-ea"/>
              </a:rPr>
              <a:t>day, a reporter asked the president, “What’s the secret of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your success?” Matsushita said, “I received three blessings in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disguise: poverty, physical weakness and no schooling.” Puzzled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by this answer, the reporter asked again, “How on earth did those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three shortcomings help you?”</a:t>
            </a:r>
            <a:endParaRPr lang="en-US" altLang="ko-KR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2581409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FB4378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17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경영의 신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sz="2000" b="1" dirty="0" err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마쓰시타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_2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p.58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8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626052" y="1036672"/>
            <a:ext cx="7891896" cy="4187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</a:t>
            </a:r>
            <a:r>
              <a:rPr lang="en-US" altLang="ko-KR" sz="2000" dirty="0">
                <a:latin typeface="+mn-ea"/>
              </a:rPr>
              <a:t>Matsushita explained, “Being poor, I had to work hard to earn a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living, and this gave me many valuable experiences. Born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physically weak, I made myself stronger through exercise, which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helped me stay fit even until 90.” “I see,” said the reporter, “but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how could no schooling be a blessing?” “I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never even finished elementary school, so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I tried to learn from everyone in the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world. I owe them a large part of my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wisdom.”</a:t>
            </a:r>
            <a:endParaRPr lang="en-US" altLang="ko-KR" dirty="0">
              <a:latin typeface="+mn-ea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2390" y="3130578"/>
            <a:ext cx="2190750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7830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FB4378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18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직설적으로 말하지 않는 미국인들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_1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p.60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8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68902" y="798854"/>
            <a:ext cx="800619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 </a:t>
            </a:r>
            <a:r>
              <a:rPr lang="en-US" altLang="ko-KR" sz="2000" dirty="0" smtClean="0">
                <a:latin typeface="+mn-ea"/>
              </a:rPr>
              <a:t> </a:t>
            </a:r>
            <a:r>
              <a:rPr lang="en-US" altLang="ko-KR" sz="2000" dirty="0">
                <a:latin typeface="+mn-ea"/>
              </a:rPr>
              <a:t>Americans usually say “restroom” for “toilet.” They also use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“plain” instead of “ugly.” Why? They do it to soften or hide an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unpleasant truth or to avoid hurting someone’s feelings. This style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of speech is called euphemism.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Euphemisms </a:t>
            </a:r>
            <a:r>
              <a:rPr lang="en-US" altLang="ko-KR" sz="2000" dirty="0">
                <a:latin typeface="+mn-ea"/>
              </a:rPr>
              <a:t>are used in various situations. In schools, teachers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refer to less intelligent students as “intellectually challenged” or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as “having special learning needs.” At funerals, people don’t want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to upset the family or friends of the person who died. So they say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that the person “passed away” rather than “died.” At the hospital,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doctors use expressions such as “private parts” or “down there”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for sex organs. At a party, a person who has had too much alcohol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might be described as “tired and emotional” rather than “drunk</a:t>
            </a:r>
            <a:r>
              <a:rPr lang="en-US" altLang="ko-KR" sz="2000" dirty="0" smtClean="0">
                <a:latin typeface="+mn-ea"/>
              </a:rPr>
              <a:t>.”</a:t>
            </a:r>
            <a:endParaRPr lang="en-US" altLang="ko-KR" sz="2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968226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FB4378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18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직설적으로 말하지 않는 미국인들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_2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p.60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8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68902" y="881981"/>
            <a:ext cx="800619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While </a:t>
            </a:r>
            <a:r>
              <a:rPr lang="en-US" altLang="ko-KR" sz="2000" dirty="0">
                <a:latin typeface="+mn-ea"/>
              </a:rPr>
              <a:t>these euphemisms might seem silly, they can be useful in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protecting people’s feelings. Without them, our culture would be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more honest but much rougher!</a:t>
            </a:r>
            <a:endParaRPr lang="en-US" altLang="ko-KR" sz="2000" dirty="0" smtClean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235471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1600</TotalTime>
  <Words>628</Words>
  <Application>Microsoft Office PowerPoint</Application>
  <PresentationFormat>화면 슬라이드 쇼(4:3)</PresentationFormat>
  <Paragraphs>73</Paragraphs>
  <Slides>7</Slides>
  <Notes>7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3" baseType="lpstr">
      <vt:lpstr>HY견고딕</vt:lpstr>
      <vt:lpstr>맑은 고딕</vt:lpstr>
      <vt:lpstr>Arial</vt:lpstr>
      <vt:lpstr>Calibri</vt:lpstr>
      <vt:lpstr>Calibri Light</vt:lpstr>
      <vt:lpstr>Office 테마</vt:lpstr>
      <vt:lpstr>PowerPoint 프레젠테이션</vt:lpstr>
      <vt:lpstr>     16 신체 언어를 해석할 때 저지르는 실수들_1 / p. 56 </vt:lpstr>
      <vt:lpstr>     16 신체 언어를 해석할 때 저지르는 실수들 _2 / p. 56 </vt:lpstr>
      <vt:lpstr>      17 경영의 신, 마쓰시타_1 / p.58 </vt:lpstr>
      <vt:lpstr>      17 경영의 신, 마쓰시타_2 / p.58 </vt:lpstr>
      <vt:lpstr>      18 직설적으로 말하지 않는 미국인들_1 / p.60 </vt:lpstr>
      <vt:lpstr>      18 직설적으로 말하지 않는 미국인들_2 / p.60 </vt:lpstr>
    </vt:vector>
  </TitlesOfParts>
  <Company>Microsoft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Registered User</dc:creator>
  <cp:lastModifiedBy>박진영</cp:lastModifiedBy>
  <cp:revision>663</cp:revision>
  <dcterms:created xsi:type="dcterms:W3CDTF">2018-12-11T01:44:20Z</dcterms:created>
  <dcterms:modified xsi:type="dcterms:W3CDTF">2019-12-31T02:56:16Z</dcterms:modified>
</cp:coreProperties>
</file>