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436" r:id="rId2"/>
    <p:sldId id="440" r:id="rId3"/>
    <p:sldId id="464" r:id="rId4"/>
    <p:sldId id="461" r:id="rId5"/>
    <p:sldId id="465" r:id="rId6"/>
    <p:sldId id="462" r:id="rId7"/>
    <p:sldId id="466" r:id="rId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422F"/>
    <a:srgbClr val="D65914"/>
    <a:srgbClr val="777777"/>
    <a:srgbClr val="883502"/>
    <a:srgbClr val="7E0000"/>
    <a:srgbClr val="D109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76" autoAdjust="0"/>
    <p:restoredTop sz="94660"/>
  </p:normalViewPr>
  <p:slideViewPr>
    <p:cSldViewPr snapToGrid="0">
      <p:cViewPr varScale="1">
        <p:scale>
          <a:sx n="92" d="100"/>
          <a:sy n="92" d="100"/>
        </p:scale>
        <p:origin x="123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8E6CCC-F433-4825-AE83-CD41CE0CA138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5A3FC-0A9D-4227-B056-48C9850E8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557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noProof="1" smtClean="0"/>
              <a:t>1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6729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2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047263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3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1569878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4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8012563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5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41664943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6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28438808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7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8594883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4217" y="533400"/>
            <a:ext cx="524827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6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7375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6931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214438"/>
            <a:ext cx="7772400" cy="2387600"/>
          </a:xfrm>
        </p:spPr>
        <p:txBody>
          <a:bodyPr anchor="b">
            <a:normAutofit/>
          </a:bodyPr>
          <a:lstStyle>
            <a:lvl1pPr algn="l">
              <a:defRPr sz="96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en-US" dirty="0" smtClean="0"/>
              <a:t>Unit 1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8711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pattFill prst="pct8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14400"/>
            <a:ext cx="7886700" cy="5262563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just">
              <a:lnSpc>
                <a:spcPts val="3300"/>
              </a:lnSpc>
              <a:buNone/>
              <a:defRPr sz="22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en-US" altLang="ko-KR" dirty="0" smtClean="0"/>
          </a:p>
          <a:p>
            <a:pPr lvl="0"/>
            <a:r>
              <a:rPr lang="ko-KR" altLang="en-US" dirty="0" smtClean="0"/>
              <a:t>마스터 텍스트 스타일을 편집합니다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4276"/>
            <a:ext cx="9144000" cy="5252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0" y="4273"/>
            <a:ext cx="9144000" cy="5252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737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217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8681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3586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834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596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5919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8832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0" y="0"/>
            <a:ext cx="9144000" cy="4562475"/>
          </a:xfrm>
          <a:prstGeom prst="rect">
            <a:avLst/>
          </a:prstGeom>
          <a:solidFill>
            <a:srgbClr val="0070C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ko-KR" altLang="en-US" sz="150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4294967295"/>
          </p:nvPr>
        </p:nvSpPr>
        <p:spPr>
          <a:xfrm>
            <a:off x="3865452" y="4944481"/>
            <a:ext cx="4683125" cy="1359860"/>
          </a:xfrm>
        </p:spPr>
        <p:txBody>
          <a:bodyPr rtlCol="0">
            <a:noAutofit/>
          </a:bodyPr>
          <a:lstStyle/>
          <a:p>
            <a:pPr marL="0" indent="0" algn="ctr" rtl="0">
              <a:buNone/>
            </a:pP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Reader’s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Bank </a:t>
            </a: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Level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</a:t>
            </a:r>
            <a:endParaRPr lang="en-US" altLang="ko-KR" sz="3300" b="1" spc="38" noProof="1" smtClean="0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 algn="ctr" rtl="0">
              <a:buNone/>
            </a:pPr>
            <a:r>
              <a:rPr lang="en-US" altLang="ko-KR" sz="48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05</a:t>
            </a:r>
            <a:endParaRPr lang="ko-KR" altLang="en-US" sz="4800" b="1" spc="38" noProof="1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부제목 4"/>
          <p:cNvSpPr txBox="1">
            <a:spLocks/>
          </p:cNvSpPr>
          <p:nvPr/>
        </p:nvSpPr>
        <p:spPr>
          <a:xfrm>
            <a:off x="3436974" y="1936453"/>
            <a:ext cx="4984012" cy="2431435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0" indent="0" algn="l" defTabSz="914400" rtl="0" eaLnBrk="1" latinLnBrk="1" hangingPunct="1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 kern="120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457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수업용 </a:t>
            </a:r>
            <a:endParaRPr lang="en-US" altLang="ko-KR" sz="4950" b="1" spc="38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본문 </a:t>
            </a:r>
            <a:r>
              <a:rPr lang="en-US" altLang="ko-KR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PPT </a:t>
            </a:r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자료</a:t>
            </a: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6" y="2209546"/>
            <a:ext cx="2641338" cy="341486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600937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13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능력보다 노력이 중요해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!_1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p.48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54627" y="764024"/>
            <a:ext cx="7990609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</a:t>
            </a:r>
            <a:r>
              <a:rPr lang="en-US" altLang="ko-KR" sz="1950" dirty="0">
                <a:latin typeface="+mn-ea"/>
              </a:rPr>
              <a:t>According to the social psychologist Carol </a:t>
            </a:r>
            <a:r>
              <a:rPr lang="en-US" altLang="ko-KR" sz="1950" dirty="0" err="1">
                <a:latin typeface="+mn-ea"/>
              </a:rPr>
              <a:t>Dweck</a:t>
            </a:r>
            <a:r>
              <a:rPr lang="en-US" altLang="ko-KR" sz="1950" dirty="0">
                <a:latin typeface="+mn-ea"/>
              </a:rPr>
              <a:t>, there are two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kinds of evaluations. First, there are comments that are aimed at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evaluating a person’s abilities. (</a:t>
            </a:r>
            <a:r>
              <a:rPr lang="en-US" altLang="ko-KR" sz="1950" i="1" dirty="0">
                <a:latin typeface="+mn-ea"/>
              </a:rPr>
              <a:t>ex</a:t>
            </a:r>
            <a:r>
              <a:rPr lang="en-US" altLang="ko-KR" sz="1950" dirty="0">
                <a:latin typeface="+mn-ea"/>
              </a:rPr>
              <a:t>. “You are a clever girl.”) Second,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there are comments that focus on a person’s efforts. (</a:t>
            </a:r>
            <a:r>
              <a:rPr lang="en-US" altLang="ko-KR" sz="1950" i="1" dirty="0">
                <a:latin typeface="+mn-ea"/>
              </a:rPr>
              <a:t>ex</a:t>
            </a:r>
            <a:r>
              <a:rPr lang="en-US" altLang="ko-KR" sz="1950" dirty="0">
                <a:latin typeface="+mn-ea"/>
              </a:rPr>
              <a:t>. “You tried</a:t>
            </a:r>
          </a:p>
          <a:p>
            <a:pPr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hard.”)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 smtClean="0">
                <a:latin typeface="+mn-ea"/>
              </a:rPr>
              <a:t>  Although </a:t>
            </a:r>
            <a:r>
              <a:rPr lang="en-US" altLang="ko-KR" sz="1950" dirty="0">
                <a:latin typeface="+mn-ea"/>
              </a:rPr>
              <a:t>these two kinds of evaluations seem similar, the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effects they have on children are quite different. When children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are evaluated for their efforts, they learn to attribute their failures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to the lack of effort. Therefore, these children will work harder to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develop skills in order not to fail again. In contrast, children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evaluated for their abilities attribute their failures to the lack of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ability they are born with. So they tend to give up faster when</a:t>
            </a:r>
          </a:p>
          <a:p>
            <a:pPr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facing failure.</a:t>
            </a:r>
            <a:endParaRPr lang="en-US" altLang="ko-KR" sz="19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02568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13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능력보다 노력이 중요해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!_2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p.48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467591" y="1036672"/>
            <a:ext cx="7990609" cy="27466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</a:t>
            </a:r>
            <a:r>
              <a:rPr lang="en-US" altLang="ko-KR" sz="1950" dirty="0">
                <a:latin typeface="+mn-ea"/>
              </a:rPr>
              <a:t>The bottom line is that the effectiveness of praise has to do with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whether or not it’s something the children can control. Effort is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within their control; ability isn’t. Therefore, if you want to give</a:t>
            </a:r>
          </a:p>
          <a:p>
            <a:pPr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effective evaluation, focus on</a:t>
            </a:r>
          </a:p>
          <a:p>
            <a:pPr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things that the children can</a:t>
            </a:r>
          </a:p>
          <a:p>
            <a:pPr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actually </a:t>
            </a:r>
            <a:r>
              <a:rPr lang="en-US" altLang="ko-KR" sz="1950" dirty="0" smtClean="0">
                <a:latin typeface="+mn-ea"/>
              </a:rPr>
              <a:t>___________.</a:t>
            </a:r>
            <a:endParaRPr lang="en-US" altLang="ko-KR" sz="1950" dirty="0">
              <a:latin typeface="+mn-ea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9400" y="2569070"/>
            <a:ext cx="3978800" cy="2428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3104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14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사랑의 두 호르몬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: </a:t>
            </a:r>
            <a:r>
              <a:rPr lang="ko-KR" altLang="en-US" sz="2000" b="1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도파민과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옥시토신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_1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p.50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28649" y="1036672"/>
            <a:ext cx="7741228" cy="51111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</a:t>
            </a:r>
            <a:r>
              <a:rPr lang="en-US" altLang="ko-KR" sz="2000" dirty="0">
                <a:latin typeface="+mn-ea"/>
              </a:rPr>
              <a:t>When we fall in love, we become “blind.” We are unable to see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 bad side of our partner and only see their good side. What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could be the reason for this? It’s all due to the “love hormone,”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dopamine. Our brains produce dopamine when we fall in love.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This hormone makes us blind to everything negative about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person we love. ( ⓐ ) As time goes by, the level of dopamine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continues to go down. About 900 days after we fall in love, our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brains release less and less dopamine for that particular person.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( ⓑ ) Although dopamine production drastically slows down,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another love hormone, oxytocin, takes over to make up for the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absence of dopamine. ( ⓒ )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726162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14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사랑의 두 호르몬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: </a:t>
            </a:r>
            <a:r>
              <a:rPr lang="ko-KR" altLang="en-US" sz="2000" b="1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도파민과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옥시토신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_2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p.50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28649" y="1036672"/>
            <a:ext cx="786072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</a:t>
            </a:r>
            <a:r>
              <a:rPr lang="en-US" altLang="ko-KR" sz="2000" dirty="0">
                <a:latin typeface="+mn-ea"/>
              </a:rPr>
              <a:t>Oxytocin is also a kind of love hormone, but it’s different from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dopamine. ( ⓓ ) While dopamine is present in the early stages of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romance to create attraction, oxytocin helps increase emotional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bonds between people after they fall in love. ( ⓔ ) Thus, oxytocin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strengthens a couple’s relationship.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 feeling of family is developed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and maintained with the aid of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oxytocin</a:t>
            </a:r>
            <a:r>
              <a:rPr lang="en-US" altLang="ko-KR" sz="2000" dirty="0" smtClean="0">
                <a:latin typeface="+mn-ea"/>
              </a:rPr>
              <a:t>.</a:t>
            </a:r>
            <a:endParaRPr lang="en-US" altLang="ko-KR" sz="2000" dirty="0">
              <a:latin typeface="+mn-ea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4671" y="2930440"/>
            <a:ext cx="3023756" cy="2472125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1390884" y="5620126"/>
            <a:ext cx="6173698" cy="507831"/>
          </a:xfrm>
          <a:prstGeom prst="rect">
            <a:avLst/>
          </a:prstGeom>
          <a:ln w="28575">
            <a:solidFill>
              <a:srgbClr val="777777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ko-KR" dirty="0" smtClean="0">
                <a:latin typeface="바탕" panose="02030600000101010101" pitchFamily="18" charset="-127"/>
                <a:ea typeface="바탕" panose="02030600000101010101" pitchFamily="18" charset="-127"/>
              </a:rPr>
              <a:t>   </a:t>
            </a:r>
            <a:r>
              <a:rPr lang="en-US" altLang="ko-KR" dirty="0">
                <a:latin typeface="바탕" panose="02030600000101010101" pitchFamily="18" charset="-127"/>
                <a:ea typeface="바탕" panose="02030600000101010101" pitchFamily="18" charset="-127"/>
              </a:rPr>
              <a:t>But the blindness does not last very long.</a:t>
            </a:r>
            <a:endParaRPr lang="en-US" altLang="ko-KR" dirty="0">
              <a:latin typeface="바탕" panose="02030600000101010101" pitchFamily="18" charset="-127"/>
              <a:ea typeface="바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53326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15 </a:t>
            </a:r>
            <a:r>
              <a:rPr lang="ko-KR" altLang="en-US" sz="2000" b="1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찰스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다윈 이야기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p.52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472784" y="1057934"/>
            <a:ext cx="8037369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</a:t>
            </a:r>
            <a:r>
              <a:rPr lang="en-US" altLang="ko-KR" sz="2000" dirty="0">
                <a:latin typeface="+mn-ea"/>
              </a:rPr>
              <a:t>Charles was a reserved boy. He didn’t hang out with other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children. He was not interested in his studies. The only things that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interested him were plants and animals. So he spent most of his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childhood alone in the field.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Charles </a:t>
            </a:r>
            <a:r>
              <a:rPr lang="en-US" altLang="ko-KR" sz="2000" dirty="0">
                <a:latin typeface="+mn-ea"/>
              </a:rPr>
              <a:t>went to theology school to become a church minister.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But he didn’t like his classes. He was still only interested in biology.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At theology school, however, Charles met a teacher who changed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his life. This teacher was Professor Handlers, who taught botany.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Handlers recognized Charles’</a:t>
            </a:r>
            <a:r>
              <a:rPr lang="en-US" altLang="ko-KR" sz="2000" u="sng" dirty="0">
                <a:latin typeface="+mn-ea"/>
              </a:rPr>
              <a:t>  </a:t>
            </a:r>
            <a:r>
              <a:rPr lang="en-US" altLang="ko-KR" sz="2000" u="sng" dirty="0" smtClean="0">
                <a:latin typeface="+mn-ea"/>
              </a:rPr>
              <a:t>                           </a:t>
            </a:r>
            <a:r>
              <a:rPr lang="en-US" altLang="ko-KR" sz="2000" dirty="0" smtClean="0">
                <a:latin typeface="+mn-ea"/>
              </a:rPr>
              <a:t>,</a:t>
            </a:r>
            <a:endParaRPr lang="en-US" altLang="ko-KR" sz="20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and helped him pursue what he really loved.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947003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15 </a:t>
            </a:r>
            <a:r>
              <a:rPr lang="ko-KR" altLang="en-US" sz="2000" b="1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찰스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다윈 이야기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_2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p.52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490969" y="764024"/>
            <a:ext cx="8162061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</a:t>
            </a:r>
            <a:r>
              <a:rPr lang="en-US" altLang="ko-KR" sz="2000" dirty="0">
                <a:latin typeface="+mn-ea"/>
              </a:rPr>
              <a:t>One day, a letter came to Charles from the navy. The letter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suggested that he join the navy’s research team as a naturalist on a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trip to a remote land. Later, Charles found out that Handlers had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recommended him.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The </a:t>
            </a:r>
            <a:r>
              <a:rPr lang="en-US" altLang="ko-KR" sz="2000" dirty="0">
                <a:latin typeface="+mn-ea"/>
              </a:rPr>
              <a:t>research team boarded a ship named the </a:t>
            </a:r>
            <a:r>
              <a:rPr lang="en-US" altLang="ko-KR" sz="2000" i="1" dirty="0">
                <a:latin typeface="+mn-ea"/>
              </a:rPr>
              <a:t>Beagle</a:t>
            </a:r>
            <a:r>
              <a:rPr lang="en-US" altLang="ko-KR" sz="2000" dirty="0">
                <a:latin typeface="+mn-ea"/>
              </a:rPr>
              <a:t> and started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 long journey to the West Indies. During his five years there,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Charles observed countless plants and animals of many different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varieties. While observing them, he started to develop the idea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that all creatures evolve little by little depending on their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environment. Back then, nobody paid attention to him. Why?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Little did they know that his idea would change the world. For 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was Charles Darwin, and he wrote </a:t>
            </a:r>
            <a:r>
              <a:rPr lang="en-US" altLang="ko-KR" sz="2000" i="1" dirty="0">
                <a:latin typeface="+mn-ea"/>
              </a:rPr>
              <a:t>The Origin of Species </a:t>
            </a:r>
            <a:r>
              <a:rPr lang="en-US" altLang="ko-KR" sz="2000" dirty="0">
                <a:latin typeface="+mn-ea"/>
              </a:rPr>
              <a:t>based on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this journey.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65508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1596</TotalTime>
  <Words>727</Words>
  <Application>Microsoft Office PowerPoint</Application>
  <PresentationFormat>화면 슬라이드 쇼(4:3)</PresentationFormat>
  <Paragraphs>85</Paragraphs>
  <Slides>7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4" baseType="lpstr">
      <vt:lpstr>HY견고딕</vt:lpstr>
      <vt:lpstr>맑은 고딕</vt:lpstr>
      <vt:lpstr>바탕</vt:lpstr>
      <vt:lpstr>Arial</vt:lpstr>
      <vt:lpstr>Calibri</vt:lpstr>
      <vt:lpstr>Calibri Light</vt:lpstr>
      <vt:lpstr>Office 테마</vt:lpstr>
      <vt:lpstr>PowerPoint 프레젠테이션</vt:lpstr>
      <vt:lpstr>      13 능력보다 노력이 중요해!_1 / p.48 </vt:lpstr>
      <vt:lpstr>      13 능력보다 노력이 중요해!_2 / p.48 </vt:lpstr>
      <vt:lpstr>      14 사랑의 두 호르몬: 도파민과 옥시토신_1 / p.50 </vt:lpstr>
      <vt:lpstr>      14 사랑의 두 호르몬: 도파민과 옥시토신_2 / p.50 </vt:lpstr>
      <vt:lpstr>      15 찰스 다윈 이야기_1 / p.52 </vt:lpstr>
      <vt:lpstr>      15 찰스 다윈 이야기_2 / p.52 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박진영</cp:lastModifiedBy>
  <cp:revision>643</cp:revision>
  <dcterms:created xsi:type="dcterms:W3CDTF">2018-12-11T01:44:20Z</dcterms:created>
  <dcterms:modified xsi:type="dcterms:W3CDTF">2019-12-31T02:44:18Z</dcterms:modified>
</cp:coreProperties>
</file>