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0" r:id="rId3"/>
    <p:sldId id="465" r:id="rId4"/>
    <p:sldId id="463" r:id="rId5"/>
    <p:sldId id="466" r:id="rId6"/>
    <p:sldId id="464" r:id="rId7"/>
    <p:sldId id="467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400848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293788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525870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03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93" y="1936453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후광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효과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30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716" y="1057934"/>
            <a:ext cx="787656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halo is a circle of light that appears around the sun or moon.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It results from ice particles reflecting light in the atmosphere.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halo affects the overall appearance of the sun or moon in a big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way. The term “halo effect” is used in psychology to describe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cognitive error in which one’s first impression of a person can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affect one’s overall impression of that person.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u="sng" dirty="0" smtClean="0">
                <a:latin typeface="+mn-ea"/>
              </a:rPr>
              <a:t>       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if you are impressed by someone’s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attractive appearance, you’ll assume that all of their other aspects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are outstanding. This is especially true in job interviews. “He’s so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charming, so he’ll be a good salesman.” “She speaks so well, so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she’ll make a great supervisor</a:t>
            </a:r>
            <a:r>
              <a:rPr lang="en-US" altLang="ko-KR" sz="2000" dirty="0" smtClean="0">
                <a:latin typeface="+mn-ea"/>
              </a:rPr>
              <a:t>.”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후광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효과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30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716" y="1057934"/>
            <a:ext cx="7876568" cy="234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The opposite may also be true. Poor first impressions may cost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a potential job offer. This is called the “devil effect.” A job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applicant may be rejected because he or she gives a bad first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impression by making little mistakes, such as stammering or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having an inappropriate hairstyle.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36743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 공간을 침범하지 마세요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1057934"/>
            <a:ext cx="7554192" cy="2228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</a:t>
            </a:r>
            <a:r>
              <a:rPr lang="en-US" altLang="ko-KR" sz="1900" dirty="0">
                <a:latin typeface="+mn-ea"/>
              </a:rPr>
              <a:t>It’s interesting that people have a strong need to maintain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adequate distance from other people. In other words, they need a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certain amount of “personal space.” This need is a natural part of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many cultures, and people can feel threatened or even become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hostile if their personal space is invaded. ( ⓐ )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제 공간을 침범하지 마세요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1057934"/>
            <a:ext cx="7554192" cy="39830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</a:t>
            </a:r>
            <a:r>
              <a:rPr lang="en-US" altLang="ko-KR" sz="1900" dirty="0">
                <a:latin typeface="+mn-ea"/>
              </a:rPr>
              <a:t>Personal distance is determined culturally, so it varies widely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from country to country. For instance, Americans waiting in line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at a cash machine won’t stand too close to the person ahead of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them. ( ⓑ ) Instead, they maintain a culturally acceptable distance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of around one meter. ( ⓒ ) They also avoid looking at the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transaction taking place ahead of them. ( ⓓ ) However, a Russian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might assume that the American is undecided about which line to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get in. The Russian will stand next to the person doing the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transaction at a distance of just a few inches. ( ⓔ )</a:t>
            </a:r>
            <a:endParaRPr lang="en-US" altLang="ko-KR" sz="19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71338" y="5318790"/>
            <a:ext cx="7160835" cy="923330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They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fear that they might be thought too nosy or, worse, a</a:t>
            </a:r>
          </a:p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potential thief.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25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사라지는 성 차별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어휘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22143" y="892373"/>
            <a:ext cx="809971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In </a:t>
            </a:r>
            <a:r>
              <a:rPr lang="en-US" altLang="ko-KR" sz="2000" dirty="0">
                <a:latin typeface="+mn-ea"/>
              </a:rPr>
              <a:t>the past, the English language was not fair to women because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men always represented both sexes. As we see in the names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professions that end in ‘-man’ such </a:t>
            </a:r>
            <a:r>
              <a:rPr lang="en-US" altLang="ko-KR" sz="2000" i="1" dirty="0">
                <a:latin typeface="+mn-ea"/>
              </a:rPr>
              <a:t>as </a:t>
            </a:r>
            <a:r>
              <a:rPr lang="en-US" altLang="ko-KR" sz="2000" i="1" dirty="0" smtClean="0">
                <a:latin typeface="+mn-ea"/>
              </a:rPr>
              <a:t>salesman, </a:t>
            </a:r>
            <a:r>
              <a:rPr lang="en-US" altLang="ko-KR" sz="2000" i="1" dirty="0">
                <a:latin typeface="+mn-ea"/>
              </a:rPr>
              <a:t>chairman</a:t>
            </a:r>
            <a:r>
              <a:rPr lang="en-US" altLang="ko-KR" sz="2000" dirty="0">
                <a:latin typeface="+mn-ea"/>
              </a:rPr>
              <a:t>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fireman</a:t>
            </a:r>
            <a:r>
              <a:rPr lang="en-US" altLang="ko-KR" sz="2000" dirty="0">
                <a:latin typeface="+mn-ea"/>
              </a:rPr>
              <a:t>, we used only male suffixes to represent both sexes. This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what we call sexist language. It is a language which suggests that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one sex is superior to the other.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Today </a:t>
            </a:r>
            <a:r>
              <a:rPr lang="en-US" altLang="ko-KR" sz="2000" dirty="0">
                <a:latin typeface="+mn-ea"/>
              </a:rPr>
              <a:t>people use </a:t>
            </a:r>
            <a:r>
              <a:rPr lang="en-US" altLang="ko-KR" sz="2000" u="heavy" dirty="0">
                <a:latin typeface="+mn-ea"/>
              </a:rPr>
              <a:t> </a:t>
            </a:r>
            <a:r>
              <a:rPr lang="en-US" altLang="ko-KR" sz="2000" u="heavy" dirty="0" smtClean="0">
                <a:latin typeface="+mn-ea"/>
              </a:rPr>
              <a:t>            </a:t>
            </a:r>
            <a:r>
              <a:rPr lang="en-US" altLang="ko-KR" sz="2000" dirty="0" smtClean="0">
                <a:latin typeface="+mn-ea"/>
              </a:rPr>
              <a:t> expressions </a:t>
            </a:r>
            <a:r>
              <a:rPr lang="en-US" altLang="ko-KR" sz="2000" dirty="0">
                <a:latin typeface="+mn-ea"/>
              </a:rPr>
              <a:t>in order to avoid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being criticized for sexism. We use </a:t>
            </a:r>
            <a:r>
              <a:rPr lang="en-US" altLang="ko-KR" sz="2000" i="1" dirty="0">
                <a:latin typeface="+mn-ea"/>
              </a:rPr>
              <a:t>salesperson</a:t>
            </a:r>
            <a:r>
              <a:rPr lang="en-US" altLang="ko-KR" sz="2000" dirty="0">
                <a:latin typeface="+mn-ea"/>
              </a:rPr>
              <a:t> instead of </a:t>
            </a:r>
            <a:r>
              <a:rPr lang="en-US" altLang="ko-KR" sz="2000" i="1" dirty="0">
                <a:latin typeface="+mn-ea"/>
              </a:rPr>
              <a:t>salesman,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chairperson</a:t>
            </a:r>
            <a:r>
              <a:rPr lang="en-US" altLang="ko-KR" sz="2000" dirty="0">
                <a:latin typeface="+mn-ea"/>
              </a:rPr>
              <a:t> instead of </a:t>
            </a:r>
            <a:r>
              <a:rPr lang="en-US" altLang="ko-KR" sz="2000" i="1" dirty="0">
                <a:latin typeface="+mn-ea"/>
              </a:rPr>
              <a:t>chairman, firefighter </a:t>
            </a:r>
            <a:r>
              <a:rPr lang="en-US" altLang="ko-KR" sz="2000" dirty="0">
                <a:latin typeface="+mn-ea"/>
              </a:rPr>
              <a:t>instead of </a:t>
            </a:r>
            <a:r>
              <a:rPr lang="en-US" altLang="ko-KR" sz="2000" i="1" dirty="0">
                <a:latin typeface="+mn-ea"/>
              </a:rPr>
              <a:t>fireman,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so on. The same method is applied to pronouns like </a:t>
            </a:r>
            <a:r>
              <a:rPr lang="en-US" altLang="ko-KR" sz="2000" i="1" dirty="0">
                <a:latin typeface="+mn-ea"/>
              </a:rPr>
              <a:t>everyone</a:t>
            </a:r>
            <a:r>
              <a:rPr lang="en-US" altLang="ko-KR" sz="2000" dirty="0">
                <a:latin typeface="+mn-ea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someone, somebody </a:t>
            </a:r>
            <a:r>
              <a:rPr lang="en-US" altLang="ko-KR" sz="2000" dirty="0">
                <a:latin typeface="+mn-ea"/>
              </a:rPr>
              <a:t>etc., </a:t>
            </a:r>
            <a:r>
              <a:rPr lang="en-US" altLang="ko-KR" sz="2000" dirty="0" smtClean="0">
                <a:latin typeface="+mn-ea"/>
              </a:rPr>
              <a:t>too.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사라지는 성 차별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어휘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p.34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22143" y="892373"/>
            <a:ext cx="8099714" cy="3264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 For example, we used to refer to it as </a:t>
            </a:r>
            <a:r>
              <a:rPr lang="en-US" altLang="ko-KR" sz="2000" i="1" dirty="0" smtClean="0">
                <a:latin typeface="+mn-ea"/>
              </a:rPr>
              <a:t>he, his, him </a:t>
            </a:r>
            <a:r>
              <a:rPr lang="en-US" altLang="ko-KR" sz="2000" dirty="0" smtClean="0">
                <a:latin typeface="+mn-ea"/>
              </a:rPr>
              <a:t>as </a:t>
            </a:r>
            <a:r>
              <a:rPr lang="en-US" altLang="ko-KR" sz="2000" dirty="0">
                <a:latin typeface="+mn-ea"/>
              </a:rPr>
              <a:t>you see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</a:t>
            </a:r>
            <a:r>
              <a:rPr lang="en-US" altLang="ko-KR" sz="2000" i="1" dirty="0">
                <a:latin typeface="+mn-ea"/>
              </a:rPr>
              <a:t>Everyone</a:t>
            </a:r>
            <a:r>
              <a:rPr lang="en-US" altLang="ko-KR" sz="2000" dirty="0">
                <a:latin typeface="+mn-ea"/>
              </a:rPr>
              <a:t> must bring </a:t>
            </a:r>
            <a:r>
              <a:rPr lang="en-US" altLang="ko-KR" sz="2000" i="1" dirty="0">
                <a:latin typeface="+mn-ea"/>
              </a:rPr>
              <a:t>his</a:t>
            </a:r>
            <a:r>
              <a:rPr lang="en-US" altLang="ko-KR" sz="2000" dirty="0">
                <a:latin typeface="+mn-ea"/>
              </a:rPr>
              <a:t> own wine to the party.” But now we say,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</a:t>
            </a:r>
            <a:r>
              <a:rPr lang="en-US" altLang="ko-KR" sz="2000" i="1" dirty="0">
                <a:latin typeface="+mn-ea"/>
              </a:rPr>
              <a:t>Everyone</a:t>
            </a:r>
            <a:r>
              <a:rPr lang="en-US" altLang="ko-KR" sz="2000" dirty="0">
                <a:latin typeface="+mn-ea"/>
              </a:rPr>
              <a:t> must bring </a:t>
            </a:r>
            <a:r>
              <a:rPr lang="en-US" altLang="ko-KR" sz="2000" i="1" dirty="0">
                <a:latin typeface="+mn-ea"/>
              </a:rPr>
              <a:t>their</a:t>
            </a:r>
            <a:r>
              <a:rPr lang="en-US" altLang="ko-KR" sz="2000" dirty="0">
                <a:latin typeface="+mn-ea"/>
              </a:rPr>
              <a:t> own wine to the party.” This is called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“singular they” because “they” refers to a single person. This may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 ungrammatical from a traditional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point of view, but this is the way we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use to avoid sexism today.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630" y="3241964"/>
            <a:ext cx="4199227" cy="2885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38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1685</TotalTime>
  <Words>640</Words>
  <Application>Microsoft Office PowerPoint</Application>
  <PresentationFormat>화면 슬라이드 쇼(4:3)</PresentationFormat>
  <Paragraphs>73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07 후광 효과_1 / p. 30 </vt:lpstr>
      <vt:lpstr>      07 후광 효과_2 / p. 30 </vt:lpstr>
      <vt:lpstr>      08 제 공간을 침범하지 마세요!_1 / p.32 </vt:lpstr>
      <vt:lpstr>      08 제 공간을 침범하지 마세요!_2 / p.32 </vt:lpstr>
      <vt:lpstr>      09 사라지는 성 차별 어휘_1 / p.34 </vt:lpstr>
      <vt:lpstr>      09 사라지는 성 차별 어휘_2 / p.34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649</cp:revision>
  <dcterms:created xsi:type="dcterms:W3CDTF">2018-12-11T01:44:20Z</dcterms:created>
  <dcterms:modified xsi:type="dcterms:W3CDTF">2019-12-31T02:18:33Z</dcterms:modified>
</cp:coreProperties>
</file>