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436" r:id="rId2"/>
    <p:sldId id="440" r:id="rId3"/>
    <p:sldId id="464" r:id="rId4"/>
    <p:sldId id="461" r:id="rId5"/>
    <p:sldId id="463" r:id="rId6"/>
    <p:sldId id="462" r:id="rId7"/>
    <p:sldId id="465" r:id="rId8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422F"/>
    <a:srgbClr val="D65914"/>
    <a:srgbClr val="777777"/>
    <a:srgbClr val="883502"/>
    <a:srgbClr val="7E0000"/>
    <a:srgbClr val="D109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876" autoAdjust="0"/>
    <p:restoredTop sz="94660"/>
  </p:normalViewPr>
  <p:slideViewPr>
    <p:cSldViewPr snapToGrid="0">
      <p:cViewPr varScale="1">
        <p:scale>
          <a:sx n="92" d="100"/>
          <a:sy n="92" d="100"/>
        </p:scale>
        <p:origin x="53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8E6CCC-F433-4825-AE83-CD41CE0CA138}" type="datetimeFigureOut">
              <a:rPr lang="ko-KR" altLang="en-US" smtClean="0"/>
              <a:t>2019-12-24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65A3FC-0A9D-4227-B056-48C9850E83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557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F61EA0F-A667-4B49-8422-0062BC55E249}" type="slidenum">
              <a:rPr lang="en-US" altLang="ko-KR" noProof="1" smtClean="0"/>
              <a:t>1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5767293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2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0472633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3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39089747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4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8012563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5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27285332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6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28438808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7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4239820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4217" y="533400"/>
            <a:ext cx="5248275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56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2019-12-24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073758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2019-12-24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269317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3000" y="1214438"/>
            <a:ext cx="7772400" cy="2387600"/>
          </a:xfrm>
        </p:spPr>
        <p:txBody>
          <a:bodyPr anchor="b">
            <a:normAutofit/>
          </a:bodyPr>
          <a:lstStyle>
            <a:lvl1pPr algn="l">
              <a:defRPr sz="96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en-US" dirty="0" smtClean="0"/>
              <a:t>Unit 1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2019-12-24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287119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bg>
      <p:bgPr>
        <a:pattFill prst="pct80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14400"/>
            <a:ext cx="7886700" cy="5262563"/>
          </a:xfrm>
          <a:solidFill>
            <a:schemeClr val="bg1"/>
          </a:solidFill>
        </p:spPr>
        <p:txBody>
          <a:bodyPr>
            <a:normAutofit/>
          </a:bodyPr>
          <a:lstStyle>
            <a:lvl1pPr marL="0" indent="0" algn="just">
              <a:lnSpc>
                <a:spcPts val="3300"/>
              </a:lnSpc>
              <a:buNone/>
              <a:defRPr sz="2200">
                <a:latin typeface="+mn-ea"/>
                <a:ea typeface="+mn-ea"/>
              </a:defRPr>
            </a:lvl1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en-US" altLang="ko-KR" dirty="0" smtClean="0"/>
          </a:p>
          <a:p>
            <a:pPr lvl="0"/>
            <a:r>
              <a:rPr lang="ko-KR" altLang="en-US" dirty="0" smtClean="0"/>
              <a:t>마스터 텍스트 스타일을 편집합니다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2019-12-24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4276"/>
            <a:ext cx="9144000" cy="5252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ko-KR" altLang="en-US" sz="2000" b="1" dirty="0">
              <a:solidFill>
                <a:srgbClr val="002060"/>
              </a:solidFill>
            </a:endParaRPr>
          </a:p>
        </p:txBody>
      </p:sp>
      <p:sp>
        <p:nvSpPr>
          <p:cNvPr id="8" name="직사각형 7"/>
          <p:cNvSpPr/>
          <p:nvPr userDrawn="1"/>
        </p:nvSpPr>
        <p:spPr>
          <a:xfrm>
            <a:off x="0" y="4273"/>
            <a:ext cx="9144000" cy="52529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ko-KR" altLang="en-US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7373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2019-12-24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921706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2019-12-24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986814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2019-12-24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3586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2019-12-24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48346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2019-12-24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15967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2019-12-24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59191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892B42-109F-4FD6-823A-C83C8A612206}" type="datetimeFigureOut">
              <a:rPr lang="ko-KR" altLang="en-US" smtClean="0"/>
              <a:t>2019-12-24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08832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1" r:id="rId2"/>
    <p:sldLayoutId id="2147483662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1"/>
          <p:cNvSpPr txBox="1">
            <a:spLocks/>
          </p:cNvSpPr>
          <p:nvPr/>
        </p:nvSpPr>
        <p:spPr>
          <a:xfrm>
            <a:off x="0" y="0"/>
            <a:ext cx="9144000" cy="4562475"/>
          </a:xfrm>
          <a:prstGeom prst="rect">
            <a:avLst/>
          </a:prstGeom>
          <a:solidFill>
            <a:srgbClr val="0070C0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ko-KR" altLang="en-US" sz="150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4294967295"/>
          </p:nvPr>
        </p:nvSpPr>
        <p:spPr>
          <a:xfrm>
            <a:off x="3865452" y="4944481"/>
            <a:ext cx="4683125" cy="1359860"/>
          </a:xfrm>
        </p:spPr>
        <p:txBody>
          <a:bodyPr rtlCol="0">
            <a:noAutofit/>
          </a:bodyPr>
          <a:lstStyle/>
          <a:p>
            <a:pPr marL="0" indent="0" algn="ctr" rtl="0">
              <a:buNone/>
            </a:pPr>
            <a:r>
              <a:rPr lang="en-US" altLang="ko-KR" sz="3300" b="1" spc="38" noProof="1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Reader’s </a:t>
            </a:r>
            <a:r>
              <a:rPr lang="en-US" altLang="ko-KR" sz="33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Bank </a:t>
            </a:r>
            <a:r>
              <a:rPr lang="en-US" altLang="ko-KR" sz="3300" b="1" spc="38" noProof="1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Level </a:t>
            </a:r>
            <a:r>
              <a:rPr lang="en-US" altLang="ko-KR" sz="33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8</a:t>
            </a:r>
            <a:endParaRPr lang="en-US" altLang="ko-KR" sz="3300" b="1" spc="38" noProof="1" smtClean="0">
              <a:ln w="11430"/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 algn="ctr" rtl="0">
              <a:buNone/>
            </a:pPr>
            <a:r>
              <a:rPr lang="en-US" altLang="ko-KR" sz="48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Unit 02</a:t>
            </a:r>
            <a:endParaRPr lang="ko-KR" altLang="en-US" sz="4800" b="1" spc="38" noProof="1">
              <a:ln w="11430"/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부제목 4"/>
          <p:cNvSpPr txBox="1">
            <a:spLocks/>
          </p:cNvSpPr>
          <p:nvPr/>
        </p:nvSpPr>
        <p:spPr>
          <a:xfrm>
            <a:off x="3436974" y="1936453"/>
            <a:ext cx="4984012" cy="2431435"/>
          </a:xfrm>
          <a:prstGeom prst="rect">
            <a:avLst/>
          </a:prstGeom>
        </p:spPr>
        <p:txBody>
          <a:bodyPr vert="horz" wrap="square" lIns="68580" tIns="34290" rIns="68580" bIns="34290" rtlCol="0">
            <a:spAutoFit/>
          </a:bodyPr>
          <a:lstStyle>
            <a:lvl1pPr marL="0" indent="0" algn="l" defTabSz="914400" rtl="0" eaLnBrk="1" latinLnBrk="1" hangingPunct="1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None/>
              <a:defRPr sz="2800" kern="120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1pPr>
            <a:lvl2pPr marL="4572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수업용 </a:t>
            </a:r>
            <a:endParaRPr lang="en-US" altLang="ko-KR" sz="4950" b="1" spc="38" dirty="0">
              <a:ln w="11430"/>
              <a:solidFill>
                <a:schemeClr val="bg1">
                  <a:lumMod val="9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본문 </a:t>
            </a:r>
            <a:r>
              <a:rPr lang="en-US" altLang="ko-KR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PPT </a:t>
            </a:r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자료</a:t>
            </a: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758" y="1789108"/>
            <a:ext cx="2763344" cy="357260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1600937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0070C0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04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년을 쉬면 미래가 보인다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!_1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p.20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8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438101" y="1167648"/>
            <a:ext cx="8267798" cy="2802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</a:t>
            </a:r>
            <a:r>
              <a:rPr lang="en-US" altLang="ko-KR" sz="2000" dirty="0">
                <a:latin typeface="+mn-ea"/>
              </a:rPr>
              <a:t>After graduating from high school, some students find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themselves not quite ready for college. In some cases, they still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want to experience many things before going to college. So instead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of starting their freshman year right after graduation, </a:t>
            </a:r>
            <a:r>
              <a:rPr lang="en-US" altLang="ko-KR" sz="2000" dirty="0" smtClean="0">
                <a:latin typeface="+mn-ea"/>
              </a:rPr>
              <a:t>they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u="sng" dirty="0" smtClean="0">
                <a:latin typeface="+mn-ea"/>
              </a:rPr>
              <a:t>                               </a:t>
            </a:r>
            <a:r>
              <a:rPr lang="en-US" altLang="ko-KR" sz="2000" dirty="0" smtClean="0">
                <a:latin typeface="+mn-ea"/>
              </a:rPr>
              <a:t>. It’s called a “gap year.” Some students use</a:t>
            </a:r>
          </a:p>
          <a:p>
            <a:pPr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that </a:t>
            </a:r>
            <a:r>
              <a:rPr lang="en-US" altLang="ko-KR" sz="2000" dirty="0">
                <a:latin typeface="+mn-ea"/>
              </a:rPr>
              <a:t>time to do internships or volunteer in another country</a:t>
            </a:r>
            <a:r>
              <a:rPr lang="en-US" altLang="ko-KR" sz="2000" dirty="0" smtClean="0">
                <a:latin typeface="+mn-ea"/>
              </a:rPr>
              <a:t>.</a:t>
            </a:r>
            <a:endParaRPr lang="en-US" altLang="ko-KR" sz="2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025683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-24699" y="-16435"/>
            <a:ext cx="9144000" cy="627321"/>
          </a:xfrm>
          <a:solidFill>
            <a:srgbClr val="0070C0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04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년을 쉬면 미래가 보인다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!_2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p.20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8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413402" y="1178039"/>
            <a:ext cx="826779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Some </a:t>
            </a:r>
            <a:r>
              <a:rPr lang="en-US" altLang="ko-KR" sz="2000" dirty="0">
                <a:latin typeface="+mn-ea"/>
              </a:rPr>
              <a:t>of the best-known universities are advising students to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take a gap year before starting their college lives. In fact, Harvard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encourages all of its new students to consider a year off before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college life. Princeton also allows students to spend a year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performing public service or traveling abroad before beginning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their freshman year. They believe it actually makes students more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focused and ready for their challenging academic lives. Also,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better-prepared students are more successful in their college </a:t>
            </a:r>
            <a:r>
              <a:rPr lang="en-US" altLang="ko-KR" sz="2000" dirty="0" smtClean="0">
                <a:latin typeface="+mn-ea"/>
              </a:rPr>
              <a:t>lives.</a:t>
            </a:r>
            <a:endParaRPr lang="en-US" altLang="ko-KR" sz="2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913737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0070C0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05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유전자 변형 식품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이대로 괜찮을까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?_1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p.22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8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631247" y="1057934"/>
            <a:ext cx="8068542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</a:t>
            </a:r>
            <a:r>
              <a:rPr lang="en-US" altLang="ko-KR" sz="2000" dirty="0">
                <a:latin typeface="+mn-ea"/>
              </a:rPr>
              <a:t>In 1982, Monsanto, the world’s largest seed company, succeeded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in modifying a plant cell genetically for the first time in history.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The plant cell contains many (A) desirable / undesirable qualities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like faster growth or greater resistance to pests. ( ⓐ ) Today,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companies like DuPont and Syngenta have joined Monsanto in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becoming the main suppliers of GM crops such as corn, soy and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canola. In fact, most of GM crops on the market come from these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companies. ( ⓑ ) Allergies have skyrocketed, especially in children.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More and more babies are born with defects, and we have seen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increases in different types of cancers. ( ⓒ ) These are believed to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be just a few of the potential (B) benefits / </a:t>
            </a:r>
            <a:r>
              <a:rPr lang="en-US" altLang="ko-KR" sz="2000" dirty="0" smtClean="0">
                <a:latin typeface="+mn-ea"/>
              </a:rPr>
              <a:t>hazards of </a:t>
            </a:r>
            <a:r>
              <a:rPr lang="en-US" altLang="ko-KR" sz="2000" dirty="0">
                <a:latin typeface="+mn-ea"/>
              </a:rPr>
              <a:t>GM foods.</a:t>
            </a:r>
            <a:endParaRPr lang="en-US" altLang="ko-KR" sz="2000" dirty="0">
              <a:latin typeface="+mn-ea"/>
            </a:endParaRPr>
          </a:p>
        </p:txBody>
      </p:sp>
      <p:sp>
        <p:nvSpPr>
          <p:cNvPr id="3" name="모서리가 둥근 직사각형 2"/>
          <p:cNvSpPr/>
          <p:nvPr/>
        </p:nvSpPr>
        <p:spPr>
          <a:xfrm>
            <a:off x="4717473" y="2088573"/>
            <a:ext cx="2847109" cy="394854"/>
          </a:xfrm>
          <a:prstGeom prst="roundRect">
            <a:avLst/>
          </a:prstGeom>
          <a:noFill/>
          <a:ln w="158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모서리가 둥근 직사각형 5"/>
          <p:cNvSpPr/>
          <p:nvPr/>
        </p:nvSpPr>
        <p:spPr>
          <a:xfrm>
            <a:off x="4530437" y="5732319"/>
            <a:ext cx="2150918" cy="387928"/>
          </a:xfrm>
          <a:prstGeom prst="roundRect">
            <a:avLst/>
          </a:prstGeom>
          <a:noFill/>
          <a:ln w="158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26162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0070C0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05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유전자 변형 식품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이대로 괜찮을까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?_2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p.22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8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461096" y="995109"/>
            <a:ext cx="822180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( ⓓ ) People all over the world started to protest against these seed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companies. ( ⓔ ) Groups such as Greenpeace and the Organic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Consumers Association demand labeling on GM foods so that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people know what they are eating.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However</a:t>
            </a:r>
            <a:r>
              <a:rPr lang="en-US" altLang="ko-KR" sz="2000" dirty="0">
                <a:latin typeface="+mn-ea"/>
              </a:rPr>
              <a:t>, the seed companies turned a deaf ear to these protests.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They fear that consumers will reject foods with GM labels. Some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people feel that this proves these seed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companies have something </a:t>
            </a:r>
            <a:r>
              <a:rPr lang="en-US" altLang="ko-KR" sz="2000" dirty="0" smtClean="0">
                <a:latin typeface="+mn-ea"/>
              </a:rPr>
              <a:t>to </a:t>
            </a:r>
            <a:endParaRPr lang="en-US" altLang="ko-KR" sz="20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(C) conceal / reveal </a:t>
            </a:r>
            <a:r>
              <a:rPr lang="en-US" altLang="ko-KR" sz="2000" dirty="0" smtClean="0">
                <a:latin typeface="+mn-ea"/>
              </a:rPr>
              <a:t>.</a:t>
            </a:r>
            <a:endParaRPr lang="en-US" altLang="ko-KR" sz="2000" dirty="0">
              <a:latin typeface="+mn-ea"/>
            </a:endParaRP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55265" y="3721665"/>
            <a:ext cx="2297690" cy="1688664"/>
          </a:xfrm>
          <a:prstGeom prst="rect">
            <a:avLst/>
          </a:prstGeom>
        </p:spPr>
      </p:pic>
      <p:sp>
        <p:nvSpPr>
          <p:cNvPr id="9" name="모서리가 둥근 직사각형 8"/>
          <p:cNvSpPr/>
          <p:nvPr/>
        </p:nvSpPr>
        <p:spPr>
          <a:xfrm>
            <a:off x="914400" y="4817890"/>
            <a:ext cx="1911927" cy="338992"/>
          </a:xfrm>
          <a:prstGeom prst="roundRect">
            <a:avLst/>
          </a:prstGeom>
          <a:noFill/>
          <a:ln w="158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직사각형 9"/>
          <p:cNvSpPr/>
          <p:nvPr/>
        </p:nvSpPr>
        <p:spPr>
          <a:xfrm>
            <a:off x="1036094" y="5568171"/>
            <a:ext cx="7401323" cy="923330"/>
          </a:xfrm>
          <a:prstGeom prst="rect">
            <a:avLst/>
          </a:prstGeom>
          <a:ln w="28575">
            <a:solidFill>
              <a:srgbClr val="777777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ko-KR" dirty="0" smtClean="0">
                <a:latin typeface="바탕" panose="02030600000101010101" pitchFamily="18" charset="-127"/>
                <a:ea typeface="바탕" panose="02030600000101010101" pitchFamily="18" charset="-127"/>
              </a:rPr>
              <a:t>Since </a:t>
            </a:r>
            <a:r>
              <a:rPr lang="en-US" altLang="ko-KR" dirty="0">
                <a:latin typeface="바탕" panose="02030600000101010101" pitchFamily="18" charset="-127"/>
                <a:ea typeface="바탕" panose="02030600000101010101" pitchFamily="18" charset="-127"/>
              </a:rPr>
              <a:t>people began to eat GM foods, however, a lot of </a:t>
            </a:r>
            <a:r>
              <a:rPr lang="en-US" altLang="ko-KR" dirty="0" smtClean="0">
                <a:latin typeface="바탕" panose="02030600000101010101" pitchFamily="18" charset="-127"/>
                <a:ea typeface="바탕" panose="02030600000101010101" pitchFamily="18" charset="-127"/>
              </a:rPr>
              <a:t>health            problems </a:t>
            </a:r>
            <a:r>
              <a:rPr lang="en-US" altLang="ko-KR" dirty="0">
                <a:latin typeface="바탕" panose="02030600000101010101" pitchFamily="18" charset="-127"/>
                <a:ea typeface="바탕" panose="02030600000101010101" pitchFamily="18" charset="-127"/>
              </a:rPr>
              <a:t>have increased</a:t>
            </a:r>
            <a:r>
              <a:rPr lang="en-US" altLang="ko-KR" dirty="0" smtClean="0">
                <a:latin typeface="바탕" panose="02030600000101010101" pitchFamily="18" charset="-127"/>
                <a:ea typeface="바탕" panose="02030600000101010101" pitchFamily="18" charset="-127"/>
              </a:rPr>
              <a:t>.</a:t>
            </a:r>
            <a:endParaRPr lang="en-US" altLang="ko-KR" dirty="0">
              <a:latin typeface="바탕" panose="02030600000101010101" pitchFamily="18" charset="-127"/>
              <a:ea typeface="바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393259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0070C0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06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전설로 내려오는 허풍 이야기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_1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p.24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8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09153" y="1036672"/>
            <a:ext cx="8125693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</a:t>
            </a:r>
            <a:r>
              <a:rPr lang="en-US" altLang="ko-KR" sz="2000" dirty="0">
                <a:latin typeface="+mn-ea"/>
              </a:rPr>
              <a:t>Paul Bunyan was an American folktale hero. He was a logger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who cut down trees at an amazing speed. One tale describes him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in an interesting way: As a newborn baby, Paul Bunyan yelled so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loudly that he scared all the fish out of the river! And he sure had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an incredible appetite. His parents had to milk two dozen cows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each morning just to keep his milk bottles full!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This </a:t>
            </a:r>
            <a:r>
              <a:rPr lang="en-US" altLang="ko-KR" sz="2000" dirty="0">
                <a:latin typeface="+mn-ea"/>
              </a:rPr>
              <a:t>kind of folktale is called a “tall tale,” and it is a uniquely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American form of story. The main characteristic of tall tales is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exaggeration . The heroes of tall tales solve problems in funny ways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that are hard to believe. As a result, the events in them are often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humorous and unexpected. Many tall tales are based on real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American heroes while others are just fictional stories. Tall </a:t>
            </a:r>
            <a:r>
              <a:rPr lang="en-US" altLang="ko-KR" sz="2000" dirty="0" smtClean="0">
                <a:latin typeface="+mn-ea"/>
              </a:rPr>
              <a:t>tale</a:t>
            </a:r>
            <a:endParaRPr lang="en-US" altLang="ko-KR" sz="2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0947003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0070C0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06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전설로 내려오는 허풍 이야기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_2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p.24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8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602670" y="1036672"/>
            <a:ext cx="8125693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tellers </a:t>
            </a:r>
            <a:r>
              <a:rPr lang="en-US" altLang="ko-KR" sz="2000" dirty="0">
                <a:latin typeface="+mn-ea"/>
              </a:rPr>
              <a:t>combined information about what was really happening at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the time with wild fantasy</a:t>
            </a:r>
            <a:r>
              <a:rPr lang="en-US" altLang="ko-KR" sz="2000" dirty="0" smtClean="0">
                <a:latin typeface="+mn-ea"/>
              </a:rPr>
              <a:t>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Tall </a:t>
            </a:r>
            <a:r>
              <a:rPr lang="en-US" altLang="ko-KR" sz="2000" dirty="0">
                <a:latin typeface="+mn-ea"/>
              </a:rPr>
              <a:t>tales were first told by the early American settlers. In those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days, people didn’t have TV or even many books, so storytelling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was their entertainment. After a hard day of working, people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would gather around the fire and share unbelievable tales as a way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to relax and enjoy themselves.</a:t>
            </a:r>
            <a:endParaRPr lang="en-US" altLang="ko-KR" sz="2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0636610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1679</TotalTime>
  <Words>681</Words>
  <Application>Microsoft Office PowerPoint</Application>
  <PresentationFormat>화면 슬라이드 쇼(4:3)</PresentationFormat>
  <Paragraphs>77</Paragraphs>
  <Slides>7</Slides>
  <Notes>7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4" baseType="lpstr">
      <vt:lpstr>HY견고딕</vt:lpstr>
      <vt:lpstr>맑은 고딕</vt:lpstr>
      <vt:lpstr>바탕</vt:lpstr>
      <vt:lpstr>Arial</vt:lpstr>
      <vt:lpstr>Calibri</vt:lpstr>
      <vt:lpstr>Calibri Light</vt:lpstr>
      <vt:lpstr>Office 테마</vt:lpstr>
      <vt:lpstr>PowerPoint 프레젠테이션</vt:lpstr>
      <vt:lpstr>      04 1년을 쉬면 미래가 보인다!_1 / p.20 </vt:lpstr>
      <vt:lpstr>      04 1년을 쉬면 미래가 보인다!_2 / p.20 </vt:lpstr>
      <vt:lpstr>      05 유전자 변형 식품, 이대로 괜찮을까?_1 / p.22 </vt:lpstr>
      <vt:lpstr>      05 유전자 변형 식품, 이대로 괜찮을까?_2 / p.22 </vt:lpstr>
      <vt:lpstr>      06 전설로 내려오는 허풍 이야기_1 / p.24 </vt:lpstr>
      <vt:lpstr>      06 전설로 내려오는 허풍 이야기 _2 / p.24 </vt:lpstr>
    </vt:vector>
  </TitlesOfParts>
  <Company>Microsoft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Registered User</dc:creator>
  <cp:lastModifiedBy>박진영</cp:lastModifiedBy>
  <cp:revision>626</cp:revision>
  <dcterms:created xsi:type="dcterms:W3CDTF">2018-12-11T01:44:20Z</dcterms:created>
  <dcterms:modified xsi:type="dcterms:W3CDTF">2019-12-24T08:34:34Z</dcterms:modified>
</cp:coreProperties>
</file>