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436" r:id="rId2"/>
    <p:sldId id="440" r:id="rId3"/>
    <p:sldId id="461" r:id="rId4"/>
    <p:sldId id="463" r:id="rId5"/>
    <p:sldId id="464" r:id="rId6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422F"/>
    <a:srgbClr val="D65914"/>
    <a:srgbClr val="777777"/>
    <a:srgbClr val="883502"/>
    <a:srgbClr val="7E0000"/>
    <a:srgbClr val="D109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76" autoAdjust="0"/>
    <p:restoredTop sz="94660"/>
  </p:normalViewPr>
  <p:slideViewPr>
    <p:cSldViewPr snapToGrid="0">
      <p:cViewPr varScale="1">
        <p:scale>
          <a:sx n="92" d="100"/>
          <a:sy n="92" d="100"/>
        </p:scale>
        <p:origin x="123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8E6CCC-F433-4825-AE83-CD41CE0CA138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5A3FC-0A9D-4227-B056-48C9850E83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557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ko-KR" noProof="1" smtClean="0"/>
              <a:t>1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576729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2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047263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3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8012563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4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2668030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5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29209544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4217" y="533400"/>
            <a:ext cx="5248275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56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7375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6931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214438"/>
            <a:ext cx="7772400" cy="2387600"/>
          </a:xfrm>
        </p:spPr>
        <p:txBody>
          <a:bodyPr anchor="b">
            <a:normAutofit/>
          </a:bodyPr>
          <a:lstStyle>
            <a:lvl1pPr algn="l">
              <a:defRPr sz="96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en-US" dirty="0" smtClean="0"/>
              <a:t>Unit 1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8711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pattFill prst="pct8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14400"/>
            <a:ext cx="7886700" cy="5262563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 algn="just">
              <a:lnSpc>
                <a:spcPts val="3300"/>
              </a:lnSpc>
              <a:buNone/>
              <a:defRPr sz="2200">
                <a:latin typeface="+mn-ea"/>
                <a:ea typeface="+mn-ea"/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en-US" altLang="ko-KR" dirty="0" smtClean="0"/>
          </a:p>
          <a:p>
            <a:pPr lvl="0"/>
            <a:r>
              <a:rPr lang="ko-KR" altLang="en-US" dirty="0" smtClean="0"/>
              <a:t>마스터 텍스트 스타일을 편집합니다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4276"/>
            <a:ext cx="9144000" cy="5252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0" y="4273"/>
            <a:ext cx="9144000" cy="5252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737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2170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8681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3586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8346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1596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5919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8832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0" y="0"/>
            <a:ext cx="9144000" cy="4562475"/>
          </a:xfrm>
          <a:prstGeom prst="rect">
            <a:avLst/>
          </a:prstGeom>
          <a:solidFill>
            <a:srgbClr val="0070C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ko-KR" altLang="en-US" sz="150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4294967295"/>
          </p:nvPr>
        </p:nvSpPr>
        <p:spPr>
          <a:xfrm>
            <a:off x="3865452" y="4944481"/>
            <a:ext cx="4683125" cy="1359860"/>
          </a:xfrm>
        </p:spPr>
        <p:txBody>
          <a:bodyPr rtlCol="0">
            <a:noAutofit/>
          </a:bodyPr>
          <a:lstStyle/>
          <a:p>
            <a:pPr marL="0" indent="0" algn="ctr" rtl="0">
              <a:buNone/>
            </a:pP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Reader’s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Bank </a:t>
            </a: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Level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8</a:t>
            </a:r>
            <a:endParaRPr lang="en-US" altLang="ko-KR" sz="3300" b="1" spc="38" noProof="1" smtClean="0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 algn="ctr" rtl="0">
              <a:buNone/>
            </a:pPr>
            <a:r>
              <a:rPr lang="en-US" altLang="ko-KR" sz="48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11</a:t>
            </a:r>
            <a:endParaRPr lang="ko-KR" altLang="en-US" sz="4800" b="1" spc="38" noProof="1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부제목 4"/>
          <p:cNvSpPr txBox="1">
            <a:spLocks/>
          </p:cNvSpPr>
          <p:nvPr/>
        </p:nvSpPr>
        <p:spPr>
          <a:xfrm>
            <a:off x="3436974" y="1936453"/>
            <a:ext cx="4984012" cy="2431435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0" indent="0" algn="l" defTabSz="914400" rtl="0" eaLnBrk="1" latinLnBrk="1" hangingPunct="1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 kern="120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457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수업용 </a:t>
            </a:r>
            <a:endParaRPr lang="en-US" altLang="ko-KR" sz="4950" b="1" spc="38" dirty="0">
              <a:ln w="11430"/>
              <a:solidFill>
                <a:schemeClr val="bg1">
                  <a:lumMod val="9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본문 </a:t>
            </a:r>
            <a:r>
              <a:rPr lang="en-US" altLang="ko-KR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PPT </a:t>
            </a:r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자료</a:t>
            </a: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6" y="2209546"/>
            <a:ext cx="2641338" cy="341486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600937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0070C0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31</a:t>
            </a:r>
            <a:r>
              <a:rPr lang="ko-KR" altLang="en-US" sz="20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난 은행 강도가 아니에요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! 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p.102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03830" y="1204100"/>
            <a:ext cx="799086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ⓐ </a:t>
            </a:r>
            <a:r>
              <a:rPr lang="en-US" altLang="ko-KR" sz="2000" u="sng" dirty="0" smtClean="0">
                <a:latin typeface="+mn-ea"/>
              </a:rPr>
              <a:t>My </a:t>
            </a:r>
            <a:r>
              <a:rPr lang="en-US" altLang="ko-KR" sz="2000" u="sng" dirty="0">
                <a:latin typeface="+mn-ea"/>
              </a:rPr>
              <a:t>friend</a:t>
            </a:r>
            <a:r>
              <a:rPr lang="en-US" altLang="ko-KR" sz="2000" dirty="0">
                <a:latin typeface="+mn-ea"/>
              </a:rPr>
              <a:t> had been promoted and transferred to another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branch of the Calgary Bank where ⓑ </a:t>
            </a:r>
            <a:r>
              <a:rPr lang="en-US" altLang="ko-KR" sz="2000" u="sng" dirty="0">
                <a:latin typeface="+mn-ea"/>
              </a:rPr>
              <a:t>she</a:t>
            </a:r>
            <a:r>
              <a:rPr lang="en-US" altLang="ko-KR" sz="2000" dirty="0">
                <a:latin typeface="+mn-ea"/>
              </a:rPr>
              <a:t> worked. She decided to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organize a Christmas party and invited all of ⓒ </a:t>
            </a:r>
            <a:r>
              <a:rPr lang="en-US" altLang="ko-KR" sz="2000" u="sng" dirty="0">
                <a:latin typeface="+mn-ea"/>
              </a:rPr>
              <a:t>her</a:t>
            </a:r>
            <a:r>
              <a:rPr lang="en-US" altLang="ko-KR" sz="2000" dirty="0">
                <a:latin typeface="+mn-ea"/>
              </a:rPr>
              <a:t> new coworkers.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ⓓ </a:t>
            </a:r>
            <a:r>
              <a:rPr lang="en-US" altLang="ko-KR" sz="2000" u="sng" dirty="0" smtClean="0">
                <a:latin typeface="+mn-ea"/>
              </a:rPr>
              <a:t>She</a:t>
            </a:r>
            <a:r>
              <a:rPr lang="en-US" altLang="ko-KR" sz="2000" dirty="0" smtClean="0">
                <a:latin typeface="+mn-ea"/>
              </a:rPr>
              <a:t> </a:t>
            </a:r>
            <a:r>
              <a:rPr lang="en-US" altLang="ko-KR" sz="2000" dirty="0">
                <a:latin typeface="+mn-ea"/>
              </a:rPr>
              <a:t>told everyone about the party and asked those who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would come alone to raise one hand and those who would bring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someone with them to raise two. While this was going on,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suddenly the police showed up. Everyone was surprised and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wondered what happened. It turned out that a pedestrian walking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by had seen the bank staff with their hands above their heads.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Thinking a </a:t>
            </a:r>
            <a:r>
              <a:rPr lang="en-US" altLang="ko-KR" sz="2000" u="sng" dirty="0">
                <a:latin typeface="+mn-ea"/>
              </a:rPr>
              <a:t> </a:t>
            </a:r>
            <a:r>
              <a:rPr lang="en-US" altLang="ko-KR" sz="2000" u="sng" dirty="0" smtClean="0">
                <a:latin typeface="+mn-ea"/>
              </a:rPr>
              <a:t>           </a:t>
            </a:r>
            <a:r>
              <a:rPr lang="en-US" altLang="ko-KR" sz="2000" dirty="0" smtClean="0">
                <a:latin typeface="+mn-ea"/>
              </a:rPr>
              <a:t> </a:t>
            </a:r>
            <a:r>
              <a:rPr lang="en-US" altLang="ko-KR" sz="2000" dirty="0">
                <a:latin typeface="+mn-ea"/>
              </a:rPr>
              <a:t>was in progress, ⓔ </a:t>
            </a:r>
            <a:r>
              <a:rPr lang="en-US" altLang="ko-KR" sz="2000" u="sng" dirty="0">
                <a:latin typeface="+mn-ea"/>
              </a:rPr>
              <a:t>she</a:t>
            </a:r>
            <a:r>
              <a:rPr lang="en-US" altLang="ko-KR" sz="2000" dirty="0">
                <a:latin typeface="+mn-ea"/>
              </a:rPr>
              <a:t> had dialed 9-1-1.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02568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0070C0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32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비판 없이 설득하라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!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p.104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36443" y="766988"/>
            <a:ext cx="7871114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We </a:t>
            </a:r>
            <a:r>
              <a:rPr lang="en-US" altLang="ko-KR" sz="2000" dirty="0">
                <a:latin typeface="+mn-ea"/>
              </a:rPr>
              <a:t>find ourselves changing our beliefs without any resistance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or heavy emotion. But if we are told we are wrong, we resent the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accusation and stubbornly hold on to </a:t>
            </a:r>
            <a:r>
              <a:rPr lang="en-US" altLang="ko-KR" sz="2000" dirty="0" smtClean="0">
                <a:latin typeface="+mn-ea"/>
              </a:rPr>
              <a:t>ⓐ </a:t>
            </a:r>
            <a:r>
              <a:rPr lang="en-US" altLang="ko-KR" sz="2000" u="sng" dirty="0" smtClean="0">
                <a:latin typeface="+mn-ea"/>
              </a:rPr>
              <a:t>them</a:t>
            </a:r>
            <a:r>
              <a:rPr lang="en-US" altLang="ko-KR" sz="2000" dirty="0">
                <a:latin typeface="+mn-ea"/>
              </a:rPr>
              <a:t>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Some </a:t>
            </a:r>
            <a:r>
              <a:rPr lang="en-US" altLang="ko-KR" sz="2000" dirty="0">
                <a:latin typeface="+mn-ea"/>
              </a:rPr>
              <a:t>of our beliefs have been formed in very (A) thoughtful /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thoughtless ways, but then we are filled with passion for </a:t>
            </a:r>
            <a:r>
              <a:rPr lang="en-US" altLang="ko-KR" sz="2000" dirty="0" smtClean="0">
                <a:latin typeface="+mn-ea"/>
              </a:rPr>
              <a:t>ⓑ </a:t>
            </a:r>
            <a:r>
              <a:rPr lang="en-US" altLang="ko-KR" sz="2000" u="sng" dirty="0" smtClean="0">
                <a:latin typeface="+mn-ea"/>
              </a:rPr>
              <a:t>them</a:t>
            </a:r>
            <a:endParaRPr lang="en-US" altLang="ko-KR" sz="2000" u="sng" dirty="0">
              <a:latin typeface="+mn-ea"/>
            </a:endParaRP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when someone tries to find fault with them. It is obviously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not that the ideas themselves are (B) worthless / invaluable to us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but that our self-esteem is threatened.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So </a:t>
            </a:r>
            <a:r>
              <a:rPr lang="en-US" altLang="ko-KR" sz="2000" dirty="0">
                <a:latin typeface="+mn-ea"/>
              </a:rPr>
              <a:t>how do we convince people to side with us without hurting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their pride? The answer is not to (C) accuse / accept them even if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we know their logic is faulty. Gently offer them possible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alternatives, and they may even change their minds all on their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own</a:t>
            </a:r>
            <a:r>
              <a:rPr lang="en-US" altLang="ko-KR" sz="2000" dirty="0" smtClean="0">
                <a:latin typeface="+mn-ea"/>
              </a:rPr>
              <a:t>!</a:t>
            </a:r>
            <a:r>
              <a:rPr lang="en-US" altLang="ko-KR" sz="2000" dirty="0" smtClean="0">
                <a:latin typeface="+mn-ea"/>
              </a:rPr>
              <a:t>  </a:t>
            </a:r>
            <a:endParaRPr lang="en-US" altLang="ko-KR" sz="2000" dirty="0">
              <a:latin typeface="+mn-ea"/>
            </a:endParaRPr>
          </a:p>
        </p:txBody>
      </p:sp>
      <p:sp>
        <p:nvSpPr>
          <p:cNvPr id="3" name="모서리가 둥근 직사각형 2"/>
          <p:cNvSpPr/>
          <p:nvPr/>
        </p:nvSpPr>
        <p:spPr>
          <a:xfrm>
            <a:off x="6941128" y="2254569"/>
            <a:ext cx="1566429" cy="395113"/>
          </a:xfrm>
          <a:prstGeom prst="roundRect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모서리가 둥근 직사각형 5"/>
          <p:cNvSpPr/>
          <p:nvPr/>
        </p:nvSpPr>
        <p:spPr>
          <a:xfrm>
            <a:off x="636444" y="2718825"/>
            <a:ext cx="1483302" cy="395113"/>
          </a:xfrm>
          <a:prstGeom prst="roundRect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모서리가 둥근 직사각형 7"/>
          <p:cNvSpPr/>
          <p:nvPr/>
        </p:nvSpPr>
        <p:spPr>
          <a:xfrm>
            <a:off x="5101070" y="3616419"/>
            <a:ext cx="2650547" cy="425645"/>
          </a:xfrm>
          <a:prstGeom prst="roundRect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모서리가 둥근 직사각형 8"/>
          <p:cNvSpPr/>
          <p:nvPr/>
        </p:nvSpPr>
        <p:spPr>
          <a:xfrm>
            <a:off x="4983308" y="5008801"/>
            <a:ext cx="1885084" cy="425645"/>
          </a:xfrm>
          <a:prstGeom prst="roundRect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162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0070C0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33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행운과 불행은 동전의 양면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_1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p.106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446807" y="1209693"/>
            <a:ext cx="8104913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Once </a:t>
            </a:r>
            <a:r>
              <a:rPr lang="en-US" altLang="ko-KR" sz="2000" dirty="0">
                <a:latin typeface="+mn-ea"/>
              </a:rPr>
              <a:t>upon a time there lived a king who had a very odd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advisor. The advisor always said, “This is a good thing,” no matter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what happened. One day, they went hunting. While hunting,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king misfired and accidentally shot his left thumb. The advisor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looked at the king’s hand and said, “Your Highness, this is a good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thing!” The king was shocked that this was all his advisor could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say after such a tragedy. The king immediately had him imprisoned.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Many </a:t>
            </a:r>
            <a:r>
              <a:rPr lang="en-US" altLang="ko-KR" sz="2000" dirty="0">
                <a:latin typeface="+mn-ea"/>
              </a:rPr>
              <a:t>years later, the king was on a hunting trip and got lost in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 forest. Unfortunately, some cannibals captured him. They put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him near the fire to cook him. At that moment, one cannibal</a:t>
            </a:r>
            <a:endParaRPr lang="en-US" altLang="ko-KR" sz="19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312194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623" y="4042064"/>
            <a:ext cx="2393453" cy="2119745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0070C0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33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행운과 불행은 동전의 양면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_2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p.106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446807" y="1157739"/>
            <a:ext cx="8104913" cy="51111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noticed </a:t>
            </a:r>
            <a:r>
              <a:rPr lang="en-US" altLang="ko-KR" sz="2000" dirty="0">
                <a:latin typeface="+mn-ea"/>
              </a:rPr>
              <a:t>that one of the king’s fingers was missing. The cannibal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cried, “He doesn’t have a finger. His body is not complete. We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cannot eat a disabled man.” So the cannibals released him.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Upon </a:t>
            </a:r>
            <a:r>
              <a:rPr lang="en-US" altLang="ko-KR" sz="2000" dirty="0">
                <a:latin typeface="+mn-ea"/>
              </a:rPr>
              <a:t>returning from the hunting trip, the king visited his jailed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advisor. “I owe you an apology,” the king said, “I should not have</a:t>
            </a:r>
          </a:p>
          <a:p>
            <a:pPr algn="r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imprisoned you all these years.” After hearing the whole</a:t>
            </a:r>
          </a:p>
          <a:p>
            <a:pPr algn="r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story from the king, the advisor smiled and said, “It’s a</a:t>
            </a:r>
          </a:p>
          <a:p>
            <a:pPr algn="r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good thing that you imprisoned me after all.” “What</a:t>
            </a:r>
          </a:p>
          <a:p>
            <a:pPr algn="r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do you mean?” the king asked. The advisor replied,</a:t>
            </a:r>
          </a:p>
          <a:p>
            <a:pPr algn="r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“If I had not been in jail, then I would have been</a:t>
            </a:r>
          </a:p>
          <a:p>
            <a:pPr algn="r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with you on your trip. </a:t>
            </a:r>
            <a:r>
              <a:rPr lang="en-US" altLang="ko-KR" sz="2000" u="sng" dirty="0">
                <a:latin typeface="+mn-ea"/>
              </a:rPr>
              <a:t>And my body is complete</a:t>
            </a:r>
            <a:r>
              <a:rPr lang="en-US" altLang="ko-KR" sz="2000" dirty="0">
                <a:latin typeface="+mn-ea"/>
              </a:rPr>
              <a:t>.”</a:t>
            </a:r>
            <a:endParaRPr lang="en-US" altLang="ko-KR" sz="19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071611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1649</TotalTime>
  <Words>589</Words>
  <Application>Microsoft Office PowerPoint</Application>
  <PresentationFormat>화면 슬라이드 쇼(4:3)</PresentationFormat>
  <Paragraphs>61</Paragraphs>
  <Slides>5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1" baseType="lpstr">
      <vt:lpstr>HY견고딕</vt:lpstr>
      <vt:lpstr>맑은 고딕</vt:lpstr>
      <vt:lpstr>Arial</vt:lpstr>
      <vt:lpstr>Calibri</vt:lpstr>
      <vt:lpstr>Calibri Light</vt:lpstr>
      <vt:lpstr>Office 테마</vt:lpstr>
      <vt:lpstr>PowerPoint 프레젠테이션</vt:lpstr>
      <vt:lpstr>      31 난 은행 강도가 아니에요! / p.102</vt:lpstr>
      <vt:lpstr>      32 비판 없이 설득하라! / p.104</vt:lpstr>
      <vt:lpstr>      33 행운과 불행은 동전의 양면_1 / p.106 </vt:lpstr>
      <vt:lpstr>      33 행운과 불행은 동전의 양면_2 / p.106 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박진영</cp:lastModifiedBy>
  <cp:revision>638</cp:revision>
  <dcterms:created xsi:type="dcterms:W3CDTF">2018-12-11T01:44:20Z</dcterms:created>
  <dcterms:modified xsi:type="dcterms:W3CDTF">2019-12-31T06:08:57Z</dcterms:modified>
</cp:coreProperties>
</file>