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436" r:id="rId2"/>
    <p:sldId id="440" r:id="rId3"/>
    <p:sldId id="463" r:id="rId4"/>
    <p:sldId id="464" r:id="rId5"/>
    <p:sldId id="465" r:id="rId6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4378"/>
    <a:srgbClr val="F44A93"/>
    <a:srgbClr val="F5422F"/>
    <a:srgbClr val="D65914"/>
    <a:srgbClr val="777777"/>
    <a:srgbClr val="883502"/>
    <a:srgbClr val="7E0000"/>
    <a:srgbClr val="D109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876" autoAdjust="0"/>
    <p:restoredTop sz="94660"/>
  </p:normalViewPr>
  <p:slideViewPr>
    <p:cSldViewPr snapToGrid="0">
      <p:cViewPr varScale="1">
        <p:scale>
          <a:sx n="92" d="100"/>
          <a:sy n="92" d="100"/>
        </p:scale>
        <p:origin x="123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8E6CCC-F433-4825-AE83-CD41CE0CA138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65A3FC-0A9D-4227-B056-48C9850E83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557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ko-KR" noProof="1" smtClean="0"/>
              <a:t>1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576729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2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047263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3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127556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4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1347382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5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3491797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4217" y="533400"/>
            <a:ext cx="5248275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56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7375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6931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214438"/>
            <a:ext cx="7772400" cy="2387600"/>
          </a:xfrm>
        </p:spPr>
        <p:txBody>
          <a:bodyPr anchor="b">
            <a:normAutofit/>
          </a:bodyPr>
          <a:lstStyle>
            <a:lvl1pPr algn="l">
              <a:defRPr sz="96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en-US" dirty="0" smtClean="0"/>
              <a:t>Unit 1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87119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pattFill prst="pct8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14400"/>
            <a:ext cx="7886700" cy="5262563"/>
          </a:xfrm>
          <a:solidFill>
            <a:schemeClr val="bg1"/>
          </a:solidFill>
        </p:spPr>
        <p:txBody>
          <a:bodyPr>
            <a:normAutofit/>
          </a:bodyPr>
          <a:lstStyle>
            <a:lvl1pPr marL="0" indent="0" algn="just">
              <a:lnSpc>
                <a:spcPts val="3300"/>
              </a:lnSpc>
              <a:buNone/>
              <a:defRPr sz="2200">
                <a:latin typeface="+mn-ea"/>
                <a:ea typeface="+mn-ea"/>
              </a:defRPr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en-US" altLang="ko-KR" dirty="0" smtClean="0"/>
          </a:p>
          <a:p>
            <a:pPr lvl="0"/>
            <a:r>
              <a:rPr lang="ko-KR" altLang="en-US" dirty="0" smtClean="0"/>
              <a:t>마스터 텍스트 스타일을 편집합니다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4276"/>
            <a:ext cx="9144000" cy="5252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  <p:sp>
        <p:nvSpPr>
          <p:cNvPr id="8" name="직사각형 7"/>
          <p:cNvSpPr/>
          <p:nvPr userDrawn="1"/>
        </p:nvSpPr>
        <p:spPr>
          <a:xfrm>
            <a:off x="0" y="4273"/>
            <a:ext cx="9144000" cy="52529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7373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2170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8681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3586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8346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1596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5919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8832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1" r:id="rId2"/>
    <p:sldLayoutId id="2147483662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0" y="0"/>
            <a:ext cx="9144000" cy="4562475"/>
          </a:xfrm>
          <a:prstGeom prst="rect">
            <a:avLst/>
          </a:prstGeom>
          <a:solidFill>
            <a:srgbClr val="FB4378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ko-KR" altLang="en-US" sz="150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4294967295"/>
          </p:nvPr>
        </p:nvSpPr>
        <p:spPr>
          <a:xfrm>
            <a:off x="3865452" y="4944481"/>
            <a:ext cx="4683125" cy="1359860"/>
          </a:xfrm>
        </p:spPr>
        <p:txBody>
          <a:bodyPr rtlCol="0">
            <a:noAutofit/>
          </a:bodyPr>
          <a:lstStyle/>
          <a:p>
            <a:pPr marL="0" indent="0" algn="ctr" rtl="0">
              <a:buNone/>
            </a:pP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Reader’s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Bank </a:t>
            </a: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Level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</a:p>
          <a:p>
            <a:pPr marL="0" indent="0" algn="ctr" rtl="0">
              <a:buNone/>
            </a:pPr>
            <a:r>
              <a:rPr lang="en-US" altLang="ko-KR" sz="48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09</a:t>
            </a:r>
            <a:endParaRPr lang="ko-KR" altLang="en-US" sz="4800" b="1" spc="38" noProof="1">
              <a:ln w="11430"/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부제목 4"/>
          <p:cNvSpPr txBox="1">
            <a:spLocks/>
          </p:cNvSpPr>
          <p:nvPr/>
        </p:nvSpPr>
        <p:spPr>
          <a:xfrm>
            <a:off x="3436974" y="1936453"/>
            <a:ext cx="4984012" cy="2431435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0" indent="0" algn="l" defTabSz="914400" rtl="0" eaLnBrk="1" latinLnBrk="1" hangingPunct="1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None/>
              <a:defRPr sz="2800" kern="120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  <a:lvl2pPr marL="457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수업용 </a:t>
            </a:r>
            <a:endParaRPr lang="en-US" altLang="ko-KR" sz="4950" b="1" spc="38" dirty="0">
              <a:ln w="11430"/>
              <a:solidFill>
                <a:schemeClr val="bg1">
                  <a:lumMod val="9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본문 </a:t>
            </a:r>
            <a:r>
              <a:rPr lang="en-US" altLang="ko-KR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PPT </a:t>
            </a:r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자료</a:t>
            </a: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250" y="2372389"/>
            <a:ext cx="2214337" cy="286281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600937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B4378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25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내 키는 몇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cm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까지 클까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?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p. 84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716714" y="648583"/>
            <a:ext cx="7710572" cy="60344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Have you ever wondered how tall you would be when you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grow up? Although it’s not always accurate, you can guess by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doing simple math.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(A) Even if you don’t like the result, don’t be sad.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     Depending </a:t>
            </a:r>
            <a:r>
              <a:rPr lang="en-US" altLang="ko-KR" sz="2000" dirty="0">
                <a:latin typeface="+mn-ea"/>
              </a:rPr>
              <a:t>on what you eat and how much you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     exercise</a:t>
            </a:r>
            <a:r>
              <a:rPr lang="en-US" altLang="ko-KR" sz="2000" dirty="0">
                <a:latin typeface="+mn-ea"/>
              </a:rPr>
              <a:t>, you can become taller or shorter by up to 20%.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(B) For example, suppose your father’s height is 179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    centimeters</a:t>
            </a:r>
            <a:r>
              <a:rPr lang="en-US" altLang="ko-KR" sz="2000" dirty="0">
                <a:latin typeface="+mn-ea"/>
              </a:rPr>
              <a:t>, and your mother’s height is 168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    centimeters</a:t>
            </a:r>
            <a:r>
              <a:rPr lang="en-US" altLang="ko-KR" sz="2000" dirty="0">
                <a:latin typeface="+mn-ea"/>
              </a:rPr>
              <a:t>, and you are their daughter. Then your</a:t>
            </a:r>
          </a:p>
          <a:p>
            <a:pPr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    height </a:t>
            </a:r>
            <a:r>
              <a:rPr lang="en-US" altLang="ko-KR" sz="2000" dirty="0">
                <a:latin typeface="+mn-ea"/>
              </a:rPr>
              <a:t>would be 167 centimeters.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(C) First, add your parents’ heights together. If you are a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   boy</a:t>
            </a:r>
            <a:r>
              <a:rPr lang="en-US" altLang="ko-KR" sz="2000" dirty="0">
                <a:latin typeface="+mn-ea"/>
              </a:rPr>
              <a:t>, add 13 centimeters; if you are a girl, subtract 13</a:t>
            </a:r>
          </a:p>
          <a:p>
            <a:pPr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   centimeters</a:t>
            </a:r>
            <a:r>
              <a:rPr lang="en-US" altLang="ko-KR" sz="2000" dirty="0">
                <a:latin typeface="+mn-ea"/>
              </a:rPr>
              <a:t>. Then divide that number by two.</a:t>
            </a:r>
          </a:p>
        </p:txBody>
      </p:sp>
    </p:spTree>
    <p:extLst>
      <p:ext uri="{BB962C8B-B14F-4D97-AF65-F5344CB8AC3E}">
        <p14:creationId xmlns:p14="http://schemas.microsoft.com/office/powerpoint/2010/main" val="15025683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B4378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26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하늘에서 개구리 비가 내린다면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p.86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675410" y="847151"/>
            <a:ext cx="7554192" cy="5793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1900" dirty="0" smtClean="0">
                <a:latin typeface="+mn-ea"/>
              </a:rPr>
              <a:t>    </a:t>
            </a:r>
            <a:r>
              <a:rPr lang="en-US" altLang="ko-KR" sz="1900" dirty="0">
                <a:latin typeface="+mn-ea"/>
              </a:rPr>
              <a:t>In June 2009, there were reports of unusual rain on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Honshu Island in Japan. Frogs and tadpoles were raining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from the sky. A 55-year-old man told reporters that he first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heard strange noises in the parking lot. When he went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outside to check, he saw hundreds of frogs and tadpoles on</a:t>
            </a:r>
          </a:p>
          <a:p>
            <a:pPr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the parked cars</a:t>
            </a:r>
            <a:r>
              <a:rPr lang="en-US" altLang="ko-KR" sz="1900" dirty="0" smtClean="0">
                <a:latin typeface="+mn-ea"/>
              </a:rPr>
              <a:t>!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 smtClean="0">
                <a:latin typeface="+mn-ea"/>
              </a:rPr>
              <a:t>   How </a:t>
            </a:r>
            <a:r>
              <a:rPr lang="en-US" altLang="ko-KR" sz="1900" dirty="0">
                <a:latin typeface="+mn-ea"/>
              </a:rPr>
              <a:t>did this happen? Some scientists believe that </a:t>
            </a:r>
            <a:r>
              <a:rPr lang="en-US" altLang="ko-KR" sz="1900" u="sng" dirty="0">
                <a:latin typeface="+mn-ea"/>
              </a:rPr>
              <a:t>this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u="sng" dirty="0">
                <a:latin typeface="+mn-ea"/>
              </a:rPr>
              <a:t>strange rain</a:t>
            </a:r>
            <a:r>
              <a:rPr lang="en-US" altLang="ko-KR" sz="1900" dirty="0">
                <a:latin typeface="+mn-ea"/>
              </a:rPr>
              <a:t> is due to tornadoes. During a big storm, animals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in the water can be caught in the tornado. When the tornado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loses its speed, the animals start falling down from the sky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like rain. So if the weather forecast says there will be a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tornado, be sure to keep your eyes open for something</a:t>
            </a:r>
          </a:p>
          <a:p>
            <a:pPr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interesting.</a:t>
            </a:r>
          </a:p>
        </p:txBody>
      </p:sp>
    </p:spTree>
    <p:extLst>
      <p:ext uri="{BB962C8B-B14F-4D97-AF65-F5344CB8AC3E}">
        <p14:creationId xmlns:p14="http://schemas.microsoft.com/office/powerpoint/2010/main" val="42581409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B4378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27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때로는 행운이 불행의 원인이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된다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_1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p.88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794904" y="809246"/>
            <a:ext cx="7554191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</a:t>
            </a:r>
            <a:r>
              <a:rPr lang="en-US" altLang="ko-KR" sz="2000" dirty="0">
                <a:latin typeface="+mn-ea"/>
              </a:rPr>
              <a:t>Once upon a time, there was a poor old man. He was very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wise, and many people visited him for advice. One day, the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king visited the village and gave the old man’s son a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beautiful horse as a present.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(A) The next day, the son went to the field to ride the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    horse</a:t>
            </a:r>
            <a:r>
              <a:rPr lang="en-US" altLang="ko-KR" sz="2000" dirty="0">
                <a:latin typeface="+mn-ea"/>
              </a:rPr>
              <a:t>. Unfortunately, he fell and broke his leg. “Bad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    luck</a:t>
            </a:r>
            <a:r>
              <a:rPr lang="en-US" altLang="ko-KR" sz="2000" dirty="0">
                <a:latin typeface="+mn-ea"/>
              </a:rPr>
              <a:t>!” the neighbors said. The old man said, “Maybe it</a:t>
            </a:r>
          </a:p>
          <a:p>
            <a:pPr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    is</a:t>
            </a:r>
            <a:r>
              <a:rPr lang="en-US" altLang="ko-KR" sz="2000" dirty="0">
                <a:latin typeface="+mn-ea"/>
              </a:rPr>
              <a:t>. Maybe it isn’t.”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(B) A few days later, soldiers came to the village and took all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  the </a:t>
            </a:r>
            <a:r>
              <a:rPr lang="en-US" altLang="ko-KR" sz="2000" dirty="0">
                <a:latin typeface="+mn-ea"/>
              </a:rPr>
              <a:t>young men to war. The old man’s son didn’t go because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  he </a:t>
            </a:r>
            <a:r>
              <a:rPr lang="en-US" altLang="ko-KR" sz="2000" dirty="0">
                <a:latin typeface="+mn-ea"/>
              </a:rPr>
              <a:t>couldn’t walk. “That’s good luck!” the neighbors said.</a:t>
            </a:r>
          </a:p>
        </p:txBody>
      </p:sp>
    </p:spTree>
    <p:extLst>
      <p:ext uri="{BB962C8B-B14F-4D97-AF65-F5344CB8AC3E}">
        <p14:creationId xmlns:p14="http://schemas.microsoft.com/office/powerpoint/2010/main" val="36968226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B4378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27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때로는 행운이 불행의 원인이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된다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_2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p.88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794904" y="809246"/>
            <a:ext cx="7554191" cy="1417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(C) All the neighbors said, “That horse will bring good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    luck</a:t>
            </a:r>
            <a:r>
              <a:rPr lang="en-US" altLang="ko-KR" sz="2000" dirty="0">
                <a:latin typeface="+mn-ea"/>
              </a:rPr>
              <a:t>.” The old man thought for a minute and said,</a:t>
            </a:r>
          </a:p>
          <a:p>
            <a:pPr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    “</a:t>
            </a:r>
            <a:r>
              <a:rPr lang="en-US" altLang="ko-KR" sz="2000" u="sng" dirty="0">
                <a:latin typeface="+mn-ea"/>
              </a:rPr>
              <a:t>Maybe it will. Maybe it won’t</a:t>
            </a:r>
            <a:r>
              <a:rPr lang="en-US" altLang="ko-KR" sz="2000" dirty="0" smtClean="0">
                <a:latin typeface="+mn-ea"/>
              </a:rPr>
              <a:t>.”</a:t>
            </a: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539852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1591</TotalTime>
  <Words>498</Words>
  <Application>Microsoft Office PowerPoint</Application>
  <PresentationFormat>화면 슬라이드 쇼(4:3)</PresentationFormat>
  <Paragraphs>57</Paragraphs>
  <Slides>5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1" baseType="lpstr">
      <vt:lpstr>HY견고딕</vt:lpstr>
      <vt:lpstr>맑은 고딕</vt:lpstr>
      <vt:lpstr>Arial</vt:lpstr>
      <vt:lpstr>Calibri</vt:lpstr>
      <vt:lpstr>Calibri Light</vt:lpstr>
      <vt:lpstr>Office 테마</vt:lpstr>
      <vt:lpstr>PowerPoint 프레젠테이션</vt:lpstr>
      <vt:lpstr>      25 내 키는 몇 cm까지 클까? / p. 84 </vt:lpstr>
      <vt:lpstr>      26 하늘에서 개구리 비가 내린다면 / p.86 </vt:lpstr>
      <vt:lpstr>      27 때로는 행운이 불행의 원인이 된다_1 / p.88 </vt:lpstr>
      <vt:lpstr>      27 때로는 행운이 불행의 원인이 된다_2 / p.88 </vt:lpstr>
    </vt:vector>
  </TitlesOfParts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Registered User</dc:creator>
  <cp:lastModifiedBy>김민지</cp:lastModifiedBy>
  <cp:revision>664</cp:revision>
  <dcterms:created xsi:type="dcterms:W3CDTF">2018-12-11T01:44:20Z</dcterms:created>
  <dcterms:modified xsi:type="dcterms:W3CDTF">2019-12-17T06:26:06Z</dcterms:modified>
</cp:coreProperties>
</file>