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6"/>
  </p:notesMasterIdLst>
  <p:sldIdLst>
    <p:sldId id="436" r:id="rId2"/>
    <p:sldId id="440" r:id="rId3"/>
    <p:sldId id="463" r:id="rId4"/>
    <p:sldId id="464" r:id="rId5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B4378"/>
    <a:srgbClr val="F44A93"/>
    <a:srgbClr val="F5422F"/>
    <a:srgbClr val="D65914"/>
    <a:srgbClr val="777777"/>
    <a:srgbClr val="883502"/>
    <a:srgbClr val="7E0000"/>
    <a:srgbClr val="D1093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876" autoAdjust="0"/>
    <p:restoredTop sz="94660"/>
  </p:normalViewPr>
  <p:slideViewPr>
    <p:cSldViewPr snapToGrid="0">
      <p:cViewPr varScale="1">
        <p:scale>
          <a:sx n="92" d="100"/>
          <a:sy n="92" d="100"/>
        </p:scale>
        <p:origin x="123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8E6CCC-F433-4825-AE83-CD41CE0CA138}" type="datetimeFigureOut">
              <a:rPr lang="ko-KR" altLang="en-US" smtClean="0"/>
              <a:t>2019-12-18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65A3FC-0A9D-4227-B056-48C9850E83A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5557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ko-KR" altLang="en-US" noProof="1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F61EA0F-A667-4B49-8422-0062BC55E249}" type="slidenum">
              <a:rPr lang="en-US" altLang="ko-KR" noProof="1" smtClean="0"/>
              <a:t>1</a:t>
            </a:fld>
            <a:endParaRPr lang="ko-KR" altLang="en-US" noProof="1"/>
          </a:p>
        </p:txBody>
      </p:sp>
    </p:spTree>
    <p:extLst>
      <p:ext uri="{BB962C8B-B14F-4D97-AF65-F5344CB8AC3E}">
        <p14:creationId xmlns:p14="http://schemas.microsoft.com/office/powerpoint/2010/main" val="15767293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noProof="1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1EA0F-A667-4B49-8422-0062BC55E249}" type="slidenum">
              <a:rPr lang="en-US" altLang="ko-KR" noProof="1" dirty="0" smtClean="0"/>
              <a:pPr/>
              <a:t>2</a:t>
            </a:fld>
            <a:endParaRPr lang="ko-KR" altLang="en-US" noProof="1"/>
          </a:p>
        </p:txBody>
      </p:sp>
    </p:spTree>
    <p:extLst>
      <p:ext uri="{BB962C8B-B14F-4D97-AF65-F5344CB8AC3E}">
        <p14:creationId xmlns:p14="http://schemas.microsoft.com/office/powerpoint/2010/main" val="10472633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noProof="1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1EA0F-A667-4B49-8422-0062BC55E249}" type="slidenum">
              <a:rPr lang="en-US" altLang="ko-KR" noProof="1" dirty="0" smtClean="0"/>
              <a:pPr/>
              <a:t>3</a:t>
            </a:fld>
            <a:endParaRPr lang="ko-KR" altLang="en-US" noProof="1"/>
          </a:p>
        </p:txBody>
      </p:sp>
    </p:spTree>
    <p:extLst>
      <p:ext uri="{BB962C8B-B14F-4D97-AF65-F5344CB8AC3E}">
        <p14:creationId xmlns:p14="http://schemas.microsoft.com/office/powerpoint/2010/main" val="11275564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noProof="1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1EA0F-A667-4B49-8422-0062BC55E249}" type="slidenum">
              <a:rPr lang="en-US" altLang="ko-KR" noProof="1" dirty="0" smtClean="0"/>
              <a:pPr/>
              <a:t>4</a:t>
            </a:fld>
            <a:endParaRPr lang="ko-KR" altLang="en-US" noProof="1"/>
          </a:p>
        </p:txBody>
      </p:sp>
    </p:spTree>
    <p:extLst>
      <p:ext uri="{BB962C8B-B14F-4D97-AF65-F5344CB8AC3E}">
        <p14:creationId xmlns:p14="http://schemas.microsoft.com/office/powerpoint/2010/main" val="11347382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34217" y="533400"/>
            <a:ext cx="5248275" cy="579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9563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2019-12-18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073758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2019-12-18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269317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143000" y="1214438"/>
            <a:ext cx="7772400" cy="2387600"/>
          </a:xfrm>
        </p:spPr>
        <p:txBody>
          <a:bodyPr anchor="b">
            <a:normAutofit/>
          </a:bodyPr>
          <a:lstStyle>
            <a:lvl1pPr algn="l">
              <a:defRPr sz="9600" b="1" baseline="0">
                <a:solidFill>
                  <a:schemeClr val="tx1"/>
                </a:solidFill>
                <a:latin typeface="+mj-ea"/>
                <a:ea typeface="+mj-ea"/>
              </a:defRPr>
            </a:lvl1pPr>
          </a:lstStyle>
          <a:p>
            <a:r>
              <a:rPr lang="en-US" dirty="0" smtClean="0"/>
              <a:t>Unit 1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2019-12-18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287119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bg>
      <p:bgPr>
        <a:pattFill prst="pct80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914400"/>
            <a:ext cx="7886700" cy="5262563"/>
          </a:xfrm>
          <a:solidFill>
            <a:schemeClr val="bg1"/>
          </a:solidFill>
        </p:spPr>
        <p:txBody>
          <a:bodyPr>
            <a:normAutofit/>
          </a:bodyPr>
          <a:lstStyle>
            <a:lvl1pPr marL="0" indent="0" algn="just">
              <a:lnSpc>
                <a:spcPts val="3300"/>
              </a:lnSpc>
              <a:buNone/>
              <a:defRPr sz="2200">
                <a:latin typeface="+mn-ea"/>
                <a:ea typeface="+mn-ea"/>
              </a:defRPr>
            </a:lvl1pPr>
          </a:lstStyle>
          <a:p>
            <a:pPr lvl="0"/>
            <a:r>
              <a:rPr lang="ko-KR" altLang="en-US" dirty="0" smtClean="0"/>
              <a:t>마스터 텍스트 스타일을 편집합니다</a:t>
            </a:r>
            <a:endParaRPr lang="en-US" altLang="ko-KR" dirty="0" smtClean="0"/>
          </a:p>
          <a:p>
            <a:pPr lvl="0"/>
            <a:r>
              <a:rPr lang="ko-KR" altLang="en-US" dirty="0" smtClean="0"/>
              <a:t>마스터 텍스트 스타일을 편집합니다 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2019-12-18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7" name="직사각형 6"/>
          <p:cNvSpPr/>
          <p:nvPr userDrawn="1"/>
        </p:nvSpPr>
        <p:spPr>
          <a:xfrm>
            <a:off x="0" y="4276"/>
            <a:ext cx="9144000" cy="52529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ko-KR" altLang="en-US" sz="2000" b="1" dirty="0">
              <a:solidFill>
                <a:srgbClr val="002060"/>
              </a:solidFill>
            </a:endParaRPr>
          </a:p>
        </p:txBody>
      </p:sp>
      <p:sp>
        <p:nvSpPr>
          <p:cNvPr id="8" name="직사각형 7"/>
          <p:cNvSpPr/>
          <p:nvPr userDrawn="1"/>
        </p:nvSpPr>
        <p:spPr>
          <a:xfrm>
            <a:off x="0" y="4273"/>
            <a:ext cx="9144000" cy="525293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ko-KR" altLang="en-US" sz="20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67373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2019-12-18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921706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2019-12-18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986814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2019-12-18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235868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bg>
      <p:bgPr>
        <a:solidFill>
          <a:schemeClr val="accent1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2019-12-18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483466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2019-12-18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115967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2019-12-18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759191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892B42-109F-4FD6-823A-C83C8A612206}" type="datetimeFigureOut">
              <a:rPr lang="ko-KR" altLang="en-US" smtClean="0"/>
              <a:t>2019-12-18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088322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1" r:id="rId2"/>
    <p:sldLayoutId id="2147483662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제목 1"/>
          <p:cNvSpPr txBox="1">
            <a:spLocks/>
          </p:cNvSpPr>
          <p:nvPr/>
        </p:nvSpPr>
        <p:spPr>
          <a:xfrm>
            <a:off x="0" y="0"/>
            <a:ext cx="9144000" cy="4562475"/>
          </a:xfrm>
          <a:prstGeom prst="rect">
            <a:avLst/>
          </a:prstGeom>
          <a:solidFill>
            <a:srgbClr val="FB4378"/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ko-KR" altLang="en-US" sz="1500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3" name="부제목 2"/>
          <p:cNvSpPr>
            <a:spLocks noGrp="1"/>
          </p:cNvSpPr>
          <p:nvPr>
            <p:ph type="subTitle" idx="4294967295"/>
          </p:nvPr>
        </p:nvSpPr>
        <p:spPr>
          <a:xfrm>
            <a:off x="3865452" y="4944481"/>
            <a:ext cx="4683125" cy="1359860"/>
          </a:xfrm>
        </p:spPr>
        <p:txBody>
          <a:bodyPr rtlCol="0">
            <a:noAutofit/>
          </a:bodyPr>
          <a:lstStyle/>
          <a:p>
            <a:pPr marL="0" indent="0" algn="ctr" rtl="0">
              <a:buNone/>
            </a:pPr>
            <a:r>
              <a:rPr lang="en-US" altLang="ko-KR" sz="3300" b="1" spc="38" noProof="1">
                <a:ln w="11430"/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Reader’s </a:t>
            </a:r>
            <a:r>
              <a:rPr lang="en-US" altLang="ko-KR" sz="3300" b="1" spc="38" noProof="1" smtClean="0">
                <a:ln w="11430"/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Bank </a:t>
            </a:r>
            <a:r>
              <a:rPr lang="en-US" altLang="ko-KR" sz="3300" b="1" spc="38" noProof="1">
                <a:ln w="11430"/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Level </a:t>
            </a:r>
            <a:r>
              <a:rPr lang="en-US" altLang="ko-KR" sz="3300" b="1" spc="38" noProof="1" smtClean="0">
                <a:ln w="11430"/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3</a:t>
            </a:r>
            <a:endParaRPr lang="en-US" altLang="ko-KR" sz="3300" b="1" spc="38" noProof="1" smtClean="0">
              <a:ln w="11430"/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marL="0" indent="0" algn="ctr" rtl="0">
              <a:buNone/>
            </a:pPr>
            <a:r>
              <a:rPr lang="en-US" altLang="ko-KR" sz="4800" b="1" spc="38" noProof="1" smtClean="0">
                <a:ln w="11430"/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Unit 09</a:t>
            </a:r>
            <a:endParaRPr lang="ko-KR" altLang="en-US" sz="4800" b="1" spc="38" noProof="1">
              <a:ln w="11430"/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부제목 4"/>
          <p:cNvSpPr txBox="1">
            <a:spLocks/>
          </p:cNvSpPr>
          <p:nvPr/>
        </p:nvSpPr>
        <p:spPr>
          <a:xfrm>
            <a:off x="3436974" y="1936453"/>
            <a:ext cx="4984012" cy="2431435"/>
          </a:xfrm>
          <a:prstGeom prst="rect">
            <a:avLst/>
          </a:prstGeom>
        </p:spPr>
        <p:txBody>
          <a:bodyPr vert="horz" wrap="square" lIns="68580" tIns="34290" rIns="68580" bIns="34290" rtlCol="0">
            <a:spAutoFit/>
          </a:bodyPr>
          <a:lstStyle>
            <a:lvl1pPr marL="0" indent="0" algn="l" defTabSz="914400" rtl="0" eaLnBrk="1" latinLnBrk="1" hangingPunct="1">
              <a:lnSpc>
                <a:spcPct val="150000"/>
              </a:lnSpc>
              <a:spcBef>
                <a:spcPts val="600"/>
              </a:spcBef>
              <a:buFont typeface="Arial" panose="020B0604020202020204" pitchFamily="34" charset="0"/>
              <a:buNone/>
              <a:defRPr sz="2800" kern="1200">
                <a:solidFill>
                  <a:srgbClr val="D24726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defRPr>
            </a:lvl1pPr>
            <a:lvl2pPr marL="4572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2pPr>
            <a:lvl3pPr marL="9144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3pPr>
            <a:lvl4pPr marL="13716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4pPr>
            <a:lvl5pPr marL="18288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5pPr>
            <a:lvl6pPr marL="22860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ko-KR" altLang="en-US" sz="4950" b="1" spc="38" dirty="0">
                <a:ln w="11430"/>
                <a:solidFill>
                  <a:schemeClr val="bg1">
                    <a:lumMod val="9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수업용 </a:t>
            </a:r>
            <a:endParaRPr lang="en-US" altLang="ko-KR" sz="4950" b="1" spc="38" dirty="0">
              <a:ln w="11430"/>
              <a:solidFill>
                <a:schemeClr val="bg1">
                  <a:lumMod val="9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ko-KR" altLang="en-US" sz="4950" b="1" spc="38" dirty="0">
                <a:ln w="11430"/>
                <a:solidFill>
                  <a:schemeClr val="bg1">
                    <a:lumMod val="9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본문 </a:t>
            </a:r>
            <a:r>
              <a:rPr lang="en-US" altLang="ko-KR" sz="4950" b="1" spc="38" dirty="0">
                <a:ln w="11430"/>
                <a:solidFill>
                  <a:schemeClr val="bg1">
                    <a:lumMod val="9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PPT </a:t>
            </a:r>
            <a:r>
              <a:rPr lang="ko-KR" altLang="en-US" sz="4950" b="1" spc="38" dirty="0">
                <a:ln w="11430"/>
                <a:solidFill>
                  <a:schemeClr val="bg1">
                    <a:lumMod val="9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자료</a:t>
            </a:r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7630" y="2090748"/>
            <a:ext cx="2632832" cy="3403868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  <p:extLst>
      <p:ext uri="{BB962C8B-B14F-4D97-AF65-F5344CB8AC3E}">
        <p14:creationId xmlns:p14="http://schemas.microsoft.com/office/powerpoint/2010/main" val="16009374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0" y="-50751"/>
            <a:ext cx="9144000" cy="627321"/>
          </a:xfrm>
          <a:solidFill>
            <a:srgbClr val="FB4378"/>
          </a:solidFill>
        </p:spPr>
        <p:txBody>
          <a:bodyPr rtlCol="0">
            <a:noAutofit/>
          </a:bodyPr>
          <a:lstStyle/>
          <a:p>
            <a:r>
              <a:rPr lang="en-US" altLang="ko-KR" sz="15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 </a:t>
            </a: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/>
            </a:r>
            <a:b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</a:br>
            <a:r>
              <a:rPr lang="en-US" altLang="ko-KR" sz="15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25 </a:t>
            </a:r>
            <a:r>
              <a:rPr lang="ko-KR" altLang="en-US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동서양의 용 이야기 </a:t>
            </a:r>
            <a:r>
              <a:rPr lang="en-US" altLang="ko-KR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/ </a:t>
            </a:r>
            <a:r>
              <a:rPr lang="en-US" altLang="ko-KR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p. 84</a:t>
            </a:r>
            <a:r>
              <a:rPr lang="ko-KR" altLang="en-US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endParaRPr lang="ko-KR" altLang="en-US" sz="1600" b="1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7" name="내용 개체 틀 2"/>
          <p:cNvSpPr txBox="1">
            <a:spLocks/>
          </p:cNvSpPr>
          <p:nvPr/>
        </p:nvSpPr>
        <p:spPr>
          <a:xfrm>
            <a:off x="7238546" y="337338"/>
            <a:ext cx="1766747" cy="239232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Reader</a:t>
            </a:r>
            <a:r>
              <a:rPr lang="en-US" altLang="ko-KR" sz="1050" noProof="1">
                <a:solidFill>
                  <a:schemeClr val="bg1"/>
                </a:solidFill>
                <a:ea typeface="맑은 고딕" panose="020B0503020000020004" pitchFamily="50" charset="-127"/>
              </a:rPr>
              <a:t>’</a:t>
            </a: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s Bank Level </a:t>
            </a:r>
            <a:r>
              <a:rPr lang="en-US" altLang="ko-KR" sz="1050" noProof="1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3</a:t>
            </a:r>
            <a:endParaRPr lang="ko-KR" altLang="en-US" sz="1050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endParaRPr lang="ko-KR" altLang="en-US" sz="2100" noProof="1">
              <a:ea typeface="맑은 고딕" panose="020B0503020000020004" pitchFamily="50" charset="-127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716714" y="999455"/>
            <a:ext cx="7710572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en-US" altLang="ko-KR" sz="2000" dirty="0" smtClean="0">
                <a:latin typeface="+mn-ea"/>
              </a:rPr>
              <a:t>  Dragons </a:t>
            </a:r>
            <a:r>
              <a:rPr lang="en-US" altLang="ko-KR" sz="2000" dirty="0">
                <a:latin typeface="+mn-ea"/>
              </a:rPr>
              <a:t>are in many stories and movies. Are they good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luck or bad luck? It depends </a:t>
            </a:r>
            <a:r>
              <a:rPr lang="en-US" altLang="ko-KR" sz="2000" dirty="0" smtClean="0">
                <a:latin typeface="+mn-ea"/>
              </a:rPr>
              <a:t>on </a:t>
            </a:r>
            <a:r>
              <a:rPr lang="en-US" altLang="ko-KR" sz="2000" u="sng" dirty="0" smtClean="0">
                <a:latin typeface="+mn-ea"/>
              </a:rPr>
              <a:t>               </a:t>
            </a:r>
            <a:r>
              <a:rPr lang="en-US" altLang="ko-KR" sz="2000" dirty="0" smtClean="0">
                <a:latin typeface="+mn-ea"/>
              </a:rPr>
              <a:t>. </a:t>
            </a:r>
            <a:r>
              <a:rPr lang="en-US" altLang="ko-KR" sz="2000" dirty="0">
                <a:latin typeface="+mn-ea"/>
              </a:rPr>
              <a:t>In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Europe, dragons are bad luck. Maybe it’s because of the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Bible. In the Bible, dragons are always bad monsters. In one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part of the Bible, the Devil is an evil dragon. He is the enemy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of God and fights with the angels. In China, the opposite is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true. Dragons are good luck. In fact, there is a dragon god in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China. In old Chinese stories, Chinese people are the dragon</a:t>
            </a:r>
          </a:p>
          <a:p>
            <a:pPr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god’s </a:t>
            </a:r>
            <a:r>
              <a:rPr lang="en-US" altLang="ko-KR" sz="2000" dirty="0" smtClean="0">
                <a:latin typeface="+mn-ea"/>
              </a:rPr>
              <a:t>children!</a:t>
            </a:r>
            <a:endParaRPr lang="en-US" altLang="ko-KR" sz="20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5025683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27321"/>
          </a:xfrm>
          <a:solidFill>
            <a:srgbClr val="FB4378"/>
          </a:solidFill>
        </p:spPr>
        <p:txBody>
          <a:bodyPr rtlCol="0">
            <a:noAutofit/>
          </a:bodyPr>
          <a:lstStyle/>
          <a:p>
            <a:r>
              <a:rPr lang="en-US" altLang="ko-KR" sz="15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 </a:t>
            </a: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/>
            </a:r>
            <a:b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</a:br>
            <a:r>
              <a:rPr lang="en-US" altLang="ko-KR" sz="15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26 </a:t>
            </a:r>
            <a:r>
              <a:rPr lang="ko-KR" altLang="en-US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위치를 추적하는 교복 </a:t>
            </a:r>
            <a:r>
              <a:rPr lang="en-US" altLang="ko-KR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/ </a:t>
            </a:r>
            <a:r>
              <a:rPr lang="en-US" altLang="ko-KR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p.86</a:t>
            </a:r>
            <a:r>
              <a:rPr lang="ko-KR" altLang="en-US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endParaRPr lang="ko-KR" altLang="en-US" sz="1600" b="1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7" name="내용 개체 틀 2"/>
          <p:cNvSpPr txBox="1">
            <a:spLocks/>
          </p:cNvSpPr>
          <p:nvPr/>
        </p:nvSpPr>
        <p:spPr>
          <a:xfrm>
            <a:off x="7217765" y="409351"/>
            <a:ext cx="1766747" cy="239232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Reader</a:t>
            </a:r>
            <a:r>
              <a:rPr lang="en-US" altLang="ko-KR" sz="1050" noProof="1">
                <a:solidFill>
                  <a:schemeClr val="bg1"/>
                </a:solidFill>
                <a:ea typeface="맑은 고딕" panose="020B0503020000020004" pitchFamily="50" charset="-127"/>
              </a:rPr>
              <a:t>’</a:t>
            </a: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s Bank Level </a:t>
            </a:r>
            <a:r>
              <a:rPr lang="en-US" altLang="ko-KR" sz="1050" noProof="1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3</a:t>
            </a:r>
            <a:endParaRPr lang="ko-KR" altLang="en-US" sz="1050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endParaRPr lang="ko-KR" altLang="en-US" sz="2100" noProof="1">
              <a:ea typeface="맑은 고딕" panose="020B0503020000020004" pitchFamily="50" charset="-127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761134" y="1057934"/>
            <a:ext cx="7621732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en-US" altLang="ko-KR" sz="2000" dirty="0" smtClean="0">
                <a:latin typeface="+mn-ea"/>
              </a:rPr>
              <a:t>  In </a:t>
            </a:r>
            <a:r>
              <a:rPr lang="en-US" altLang="ko-KR" sz="2000" dirty="0">
                <a:latin typeface="+mn-ea"/>
              </a:rPr>
              <a:t>China, students in some schools wear “smart uniforms.”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These uniforms have computer chips in them. ( ⓐ ) These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chips keep track of the students’ activities. ( ⓑ ) Using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smartphones, the parents can check where their children are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and when they get to school. ( ⓒ ) So if a student skips a class,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the chips in the uniforms can tell their parents. ( ⓓ ) If a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student goes missing, the chips will help find them. ( ⓔ ) One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Chinese Internet user commented, “Don’t children have</a:t>
            </a:r>
          </a:p>
          <a:p>
            <a:pPr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human rights and privacy?”</a:t>
            </a:r>
            <a:endParaRPr lang="en-US" altLang="ko-KR" sz="2000" dirty="0">
              <a:latin typeface="+mn-ea"/>
            </a:endParaRPr>
          </a:p>
        </p:txBody>
      </p:sp>
      <p:sp>
        <p:nvSpPr>
          <p:cNvPr id="6" name="직사각형 5"/>
          <p:cNvSpPr/>
          <p:nvPr/>
        </p:nvSpPr>
        <p:spPr>
          <a:xfrm>
            <a:off x="1199358" y="5460686"/>
            <a:ext cx="6645777" cy="530915"/>
          </a:xfrm>
          <a:prstGeom prst="rect">
            <a:avLst/>
          </a:prstGeom>
          <a:ln w="28575">
            <a:solidFill>
              <a:srgbClr val="777777"/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ko-KR" dirty="0" smtClean="0">
                <a:latin typeface="바탕" panose="02030600000101010101" pitchFamily="18" charset="-127"/>
                <a:ea typeface="바탕" panose="02030600000101010101" pitchFamily="18" charset="-127"/>
              </a:rPr>
              <a:t>   </a:t>
            </a:r>
            <a:r>
              <a:rPr lang="en-US" altLang="ko-KR" sz="1900" dirty="0" smtClean="0">
                <a:latin typeface="바탕" panose="02030600000101010101" pitchFamily="18" charset="-127"/>
                <a:ea typeface="바탕" panose="02030600000101010101" pitchFamily="18" charset="-127"/>
              </a:rPr>
              <a:t>However</a:t>
            </a:r>
            <a:r>
              <a:rPr lang="en-US" altLang="ko-KR" sz="1900" dirty="0">
                <a:latin typeface="바탕" panose="02030600000101010101" pitchFamily="18" charset="-127"/>
                <a:ea typeface="바탕" panose="02030600000101010101" pitchFamily="18" charset="-127"/>
              </a:rPr>
              <a:t>, some people don’t like the smart uniforms</a:t>
            </a:r>
            <a:r>
              <a:rPr lang="en-US" altLang="ko-KR" dirty="0">
                <a:latin typeface="바탕" panose="02030600000101010101" pitchFamily="18" charset="-127"/>
                <a:ea typeface="바탕" panose="02030600000101010101" pitchFamily="18" charset="-127"/>
              </a:rPr>
              <a:t>.</a:t>
            </a:r>
            <a:endParaRPr lang="en-US" altLang="ko-KR" dirty="0">
              <a:latin typeface="바탕" panose="02030600000101010101" pitchFamily="18" charset="-127"/>
              <a:ea typeface="바탕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2581409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27321"/>
          </a:xfrm>
          <a:solidFill>
            <a:srgbClr val="FB4378"/>
          </a:solidFill>
        </p:spPr>
        <p:txBody>
          <a:bodyPr rtlCol="0">
            <a:noAutofit/>
          </a:bodyPr>
          <a:lstStyle/>
          <a:p>
            <a:r>
              <a:rPr lang="en-US" altLang="ko-KR" sz="15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 </a:t>
            </a: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/>
            </a:r>
            <a:b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</a:br>
            <a:r>
              <a:rPr lang="en-US" altLang="ko-KR" sz="15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27 </a:t>
            </a:r>
            <a:r>
              <a:rPr lang="ko-KR" altLang="en-US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후식으로 과일은 그만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! </a:t>
            </a:r>
            <a:r>
              <a:rPr lang="en-US" altLang="ko-KR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/ </a:t>
            </a:r>
            <a:r>
              <a:rPr lang="en-US" altLang="ko-KR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p.88</a:t>
            </a:r>
            <a:r>
              <a:rPr lang="ko-KR" altLang="en-US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endParaRPr lang="ko-KR" altLang="en-US" sz="1600" b="1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7" name="내용 개체 틀 2"/>
          <p:cNvSpPr txBox="1">
            <a:spLocks/>
          </p:cNvSpPr>
          <p:nvPr/>
        </p:nvSpPr>
        <p:spPr>
          <a:xfrm>
            <a:off x="7217765" y="409351"/>
            <a:ext cx="1766747" cy="239232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Reader</a:t>
            </a:r>
            <a:r>
              <a:rPr lang="en-US" altLang="ko-KR" sz="1050" noProof="1">
                <a:solidFill>
                  <a:schemeClr val="bg1"/>
                </a:solidFill>
                <a:ea typeface="맑은 고딕" panose="020B0503020000020004" pitchFamily="50" charset="-127"/>
              </a:rPr>
              <a:t>’</a:t>
            </a: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s Bank Level </a:t>
            </a:r>
            <a:r>
              <a:rPr lang="en-US" altLang="ko-KR" sz="1050" noProof="1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3</a:t>
            </a:r>
            <a:endParaRPr lang="ko-KR" altLang="en-US" sz="1050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endParaRPr lang="ko-KR" altLang="en-US" sz="2100" noProof="1">
              <a:ea typeface="맑은 고딕" panose="020B0503020000020004" pitchFamily="50" charset="-127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794904" y="809246"/>
            <a:ext cx="7554191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en-US" altLang="ko-KR" sz="2000" dirty="0" smtClean="0">
                <a:latin typeface="+mn-ea"/>
              </a:rPr>
              <a:t>  When </a:t>
            </a:r>
            <a:r>
              <a:rPr lang="en-US" altLang="ko-KR" sz="2000" dirty="0">
                <a:latin typeface="+mn-ea"/>
              </a:rPr>
              <a:t>you eat fruits, you should not eat anything else with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them. Fruits digest too quickly, so they do not go well with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other foods. For example, if you eat watermelon together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with meat, it can cause problems. Watermelon digests in just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20 minutes, but meat digests in four hours. According to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scientists, when you eat two foods at the same time, they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leave the stomach together, too. So the watermelon has to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wait a long time until the meat is ready to go. During that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time, the watermelon goes bad. Think of a highway. If the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slowest car is in front, the faster cars behind it cannot move.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u="sng" dirty="0">
                <a:latin typeface="+mn-ea"/>
              </a:rPr>
              <a:t>It is the same with food.</a:t>
            </a:r>
            <a:r>
              <a:rPr lang="en-US" altLang="ko-KR" sz="2000" dirty="0">
                <a:latin typeface="+mn-ea"/>
              </a:rPr>
              <a:t> So </a:t>
            </a:r>
            <a:r>
              <a:rPr lang="en-US" altLang="ko-KR" sz="2000" u="sng" dirty="0" smtClean="0">
                <a:latin typeface="+mn-ea"/>
              </a:rPr>
              <a:t>                     </a:t>
            </a:r>
            <a:r>
              <a:rPr lang="en-US" altLang="ko-KR" sz="2000" dirty="0" smtClean="0">
                <a:latin typeface="+mn-ea"/>
              </a:rPr>
              <a:t>. </a:t>
            </a:r>
            <a:r>
              <a:rPr lang="en-US" altLang="ko-KR" sz="2000" dirty="0">
                <a:latin typeface="+mn-ea"/>
              </a:rPr>
              <a:t>Or eat</a:t>
            </a:r>
          </a:p>
          <a:p>
            <a:pPr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them about one hour before a meal.</a:t>
            </a:r>
            <a:endParaRPr lang="en-US" altLang="ko-KR" sz="20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69682266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1830</TotalTime>
  <Words>407</Words>
  <Application>Microsoft Office PowerPoint</Application>
  <PresentationFormat>화면 슬라이드 쇼(4:3)</PresentationFormat>
  <Paragraphs>45</Paragraphs>
  <Slides>4</Slides>
  <Notes>4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4</vt:i4>
      </vt:variant>
    </vt:vector>
  </HeadingPairs>
  <TitlesOfParts>
    <vt:vector size="11" baseType="lpstr">
      <vt:lpstr>HY견고딕</vt:lpstr>
      <vt:lpstr>맑은 고딕</vt:lpstr>
      <vt:lpstr>바탕</vt:lpstr>
      <vt:lpstr>Arial</vt:lpstr>
      <vt:lpstr>Calibri</vt:lpstr>
      <vt:lpstr>Calibri Light</vt:lpstr>
      <vt:lpstr>Office 테마</vt:lpstr>
      <vt:lpstr>PowerPoint 프레젠테이션</vt:lpstr>
      <vt:lpstr>      25 동서양의 용 이야기 / p. 84 </vt:lpstr>
      <vt:lpstr>      26 위치를 추적하는 교복 / p.86 </vt:lpstr>
      <vt:lpstr>      27 후식으로 과일은 그만! / p.88 </vt:lpstr>
    </vt:vector>
  </TitlesOfParts>
  <Company>Microsoft Corporation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Registered User</dc:creator>
  <cp:lastModifiedBy>박진영</cp:lastModifiedBy>
  <cp:revision>666</cp:revision>
  <dcterms:created xsi:type="dcterms:W3CDTF">2018-12-11T01:44:20Z</dcterms:created>
  <dcterms:modified xsi:type="dcterms:W3CDTF">2019-12-18T07:04:31Z</dcterms:modified>
</cp:coreProperties>
</file>